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2"/>
    <p:sldId id="291" r:id="rId3"/>
    <p:sldId id="282" r:id="rId4"/>
    <p:sldId id="279" r:id="rId5"/>
    <p:sldId id="289" r:id="rId6"/>
    <p:sldId id="293" r:id="rId7"/>
    <p:sldId id="294" r:id="rId8"/>
    <p:sldId id="295" r:id="rId9"/>
    <p:sldId id="290" r:id="rId10"/>
    <p:sldId id="292" r:id="rId11"/>
    <p:sldId id="281" r:id="rId12"/>
    <p:sldId id="263" r:id="rId13"/>
  </p:sldIdLst>
  <p:sldSz cx="9144000" cy="6858000" type="screen4x3"/>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A8"/>
    <a:srgbClr val="00657F"/>
    <a:srgbClr val="00747F"/>
    <a:srgbClr val="76C3D4"/>
    <a:srgbClr val="8A8A8D"/>
    <a:srgbClr val="00A8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13" autoAdjust="0"/>
  </p:normalViewPr>
  <p:slideViewPr>
    <p:cSldViewPr snapToGrid="0" snapToObjects="1">
      <p:cViewPr>
        <p:scale>
          <a:sx n="75" d="100"/>
          <a:sy n="75" d="100"/>
        </p:scale>
        <p:origin x="-2216" y="-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F96284-A94B-4F4C-B65C-0A0CE0183E94}" type="datetimeFigureOut">
              <a:rPr lang="en-US" smtClean="0"/>
              <a:t>2017-04-08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96E905-C50E-4946-BB9F-63E3F8E3C717}" type="slidenum">
              <a:rPr lang="en-US" smtClean="0"/>
              <a:t>‹#›</a:t>
            </a:fld>
            <a:endParaRPr lang="en-US" dirty="0"/>
          </a:p>
        </p:txBody>
      </p:sp>
    </p:spTree>
    <p:extLst>
      <p:ext uri="{BB962C8B-B14F-4D97-AF65-F5344CB8AC3E}">
        <p14:creationId xmlns:p14="http://schemas.microsoft.com/office/powerpoint/2010/main" val="3422852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49" name="Shape 4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908745656"/>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noRot="1" noChangeAspect="1"/>
          </p:cNvSpPr>
          <p:nvPr>
            <p:ph type="sldImg"/>
          </p:nvPr>
        </p:nvSpPr>
        <p:spPr>
          <a:prstGeom prst="rect">
            <a:avLst/>
          </a:prstGeom>
        </p:spPr>
        <p:txBody>
          <a:bodyPr/>
          <a:lstStyle/>
          <a:p>
            <a:pPr lvl="0"/>
            <a:endParaRPr dirty="0"/>
          </a:p>
        </p:txBody>
      </p:sp>
      <p:sp>
        <p:nvSpPr>
          <p:cNvPr id="54" name="Shape 54"/>
          <p:cNvSpPr>
            <a:spLocks noGrp="1"/>
          </p:cNvSpPr>
          <p:nvPr>
            <p:ph type="body" sz="quarter" idx="1"/>
          </p:nvPr>
        </p:nvSpPr>
        <p:spPr>
          <a:prstGeom prst="rect">
            <a:avLst/>
          </a:prstGeom>
        </p:spPr>
        <p:txBody>
          <a:bodyPr/>
          <a:lstStyle/>
          <a:p>
            <a:pPr marL="0" lvl="0" indent="0">
              <a:buFont typeface="+mj-lt"/>
              <a:buNone/>
            </a:pPr>
            <a:endParaRPr lang="en-CA" sz="2400" dirty="0" smtClean="0">
              <a:effectLst/>
              <a:latin typeface="+mn-lt"/>
              <a:ea typeface="+mn-ea"/>
              <a:cs typeface="+mn-cs"/>
              <a:sym typeface="Avenir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156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2400" dirty="0" smtClean="0">
              <a:effectLst/>
              <a:latin typeface="+mn-lt"/>
              <a:ea typeface="+mn-ea"/>
              <a:cs typeface="+mn-cs"/>
              <a:sym typeface="Avenir Roman"/>
            </a:endParaRPr>
          </a:p>
          <a:p>
            <a:endParaRPr lang="en-US" dirty="0"/>
          </a:p>
        </p:txBody>
      </p:sp>
    </p:spTree>
    <p:extLst>
      <p:ext uri="{BB962C8B-B14F-4D97-AF65-F5344CB8AC3E}">
        <p14:creationId xmlns:p14="http://schemas.microsoft.com/office/powerpoint/2010/main" val="143533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1844675"/>
            <a:ext cx="7772400" cy="2041525"/>
          </a:xfrm>
          <a:prstGeom prst="rect">
            <a:avLst/>
          </a:prstGeom>
        </p:spPr>
        <p:txBody>
          <a:bodyPr/>
          <a:lstStyle/>
          <a:p>
            <a:pPr lvl="0">
              <a:defRPr sz="1800"/>
            </a:pPr>
            <a:r>
              <a:rPr sz="4400"/>
              <a:t>Title Text</a:t>
            </a:r>
          </a:p>
        </p:txBody>
      </p:sp>
      <p:sp>
        <p:nvSpPr>
          <p:cNvPr id="8" name="Shape 8"/>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pic>
        <p:nvPicPr>
          <p:cNvPr id="10" name="image1.jpg" descr="140025 PPT Template_FA(1).jpg"/>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pPr>
            <a:r>
              <a:rPr sz="4400"/>
              <a:t>Title Text</a:t>
            </a:r>
          </a:p>
        </p:txBody>
      </p:sp>
      <p:sp>
        <p:nvSpPr>
          <p:cNvPr id="42" name="Shape 4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3" name="Shape 43"/>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9400" y="0"/>
            <a:ext cx="2057400" cy="6400802"/>
          </a:xfrm>
          <a:prstGeom prst="rect">
            <a:avLst/>
          </a:prstGeom>
        </p:spPr>
        <p:txBody>
          <a:bodyPr/>
          <a:lstStyle/>
          <a:p>
            <a:pPr lvl="0">
              <a:defRPr sz="1800"/>
            </a:pPr>
            <a:r>
              <a:rPr sz="4400"/>
              <a:t>Title Text</a:t>
            </a:r>
          </a:p>
        </p:txBody>
      </p:sp>
      <p:sp>
        <p:nvSpPr>
          <p:cNvPr id="46" name="Shape 46"/>
          <p:cNvSpPr>
            <a:spLocks noGrp="1"/>
          </p:cNvSpPr>
          <p:nvPr>
            <p:ph type="body" idx="1"/>
          </p:nvPr>
        </p:nvSpPr>
        <p:spPr>
          <a:xfrm>
            <a:off x="457200" y="274638"/>
            <a:ext cx="6019800" cy="6583363"/>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 name="Shape 12"/>
          <p:cNvSpPr>
            <a:spLocks noGrp="1"/>
          </p:cNvSpPr>
          <p:nvPr>
            <p:ph type="title"/>
          </p:nvPr>
        </p:nvSpPr>
        <p:spPr>
          <a:prstGeom prst="rect">
            <a:avLst/>
          </a:prstGeom>
        </p:spPr>
        <p:txBody>
          <a:bodyPr/>
          <a:lstStyle/>
          <a:p>
            <a:pPr lvl="0">
              <a:defRPr sz="1800"/>
            </a:pPr>
            <a:r>
              <a:rPr sz="4400"/>
              <a:t>Title Text</a:t>
            </a:r>
          </a:p>
        </p:txBody>
      </p:sp>
      <p:sp>
        <p:nvSpPr>
          <p:cNvPr id="13" name="Shape 13"/>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6" name="Shape 16"/>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Title Text</a:t>
            </a:r>
          </a:p>
        </p:txBody>
      </p:sp>
      <p:sp>
        <p:nvSpPr>
          <p:cNvPr id="17" name="Shape 17"/>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pPr>
            <a:r>
              <a:rPr sz="4400"/>
              <a:t>Title Text</a:t>
            </a:r>
          </a:p>
        </p:txBody>
      </p:sp>
      <p:sp>
        <p:nvSpPr>
          <p:cNvPr id="21" name="Shape 21"/>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pPr>
            <a:r>
              <a:rPr sz="4400"/>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28" name="Shape 28"/>
          <p:cNvSpPr>
            <a:spLocks noGrp="1"/>
          </p:cNvSpPr>
          <p:nvPr>
            <p:ph type="title"/>
          </p:nvPr>
        </p:nvSpPr>
        <p:spPr>
          <a:prstGeom prst="rect">
            <a:avLst/>
          </a:prstGeom>
        </p:spPr>
        <p:txBody>
          <a:bodyPr/>
          <a:lstStyle/>
          <a:p>
            <a:pPr lvl="0">
              <a:defRPr sz="1800"/>
            </a:pPr>
            <a:r>
              <a:rPr sz="4400"/>
              <a:t>Title Text</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Title Text</a:t>
            </a:r>
          </a:p>
        </p:txBody>
      </p:sp>
      <p:sp>
        <p:nvSpPr>
          <p:cNvPr id="34" name="Shape 34"/>
          <p:cNvSpPr>
            <a:spLocks noGrp="1"/>
          </p:cNvSpPr>
          <p:nvPr>
            <p:ph type="body" idx="1"/>
          </p:nvPr>
        </p:nvSpPr>
        <p:spPr>
          <a:xfrm>
            <a:off x="3575050" y="273050"/>
            <a:ext cx="5111750" cy="658495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5" name="Shape 35"/>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dirty="0"/>
          </a:p>
        </p:txBody>
      </p:sp>
      <p:pic>
        <p:nvPicPr>
          <p:cNvPr id="5" name="image2.jpg" descr="140025 PPT Template_2FA.jpg"/>
          <p:cNvPicPr/>
          <p:nvPr/>
        </p:nvPicPr>
        <p:blipFill>
          <a:blip r:embed="rId13">
            <a:extLst/>
          </a:blip>
          <a:stretch>
            <a:fillRect/>
          </a:stretch>
        </p:blipFill>
        <p:spPr>
          <a:xfrm>
            <a:off x="0" y="0"/>
            <a:ext cx="9144000" cy="6858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indent="457200" algn="r" defTabSz="457200">
        <a:defRPr sz="1200">
          <a:solidFill>
            <a:schemeClr val="tx1"/>
          </a:solidFill>
          <a:latin typeface="+mn-lt"/>
          <a:ea typeface="+mn-ea"/>
          <a:cs typeface="+mn-cs"/>
          <a:sym typeface="Calibri"/>
        </a:defRPr>
      </a:lvl2pPr>
      <a:lvl3pPr indent="914400" algn="r" defTabSz="457200">
        <a:defRPr sz="1200">
          <a:solidFill>
            <a:schemeClr val="tx1"/>
          </a:solidFill>
          <a:latin typeface="+mn-lt"/>
          <a:ea typeface="+mn-ea"/>
          <a:cs typeface="+mn-cs"/>
          <a:sym typeface="Calibri"/>
        </a:defRPr>
      </a:lvl3pPr>
      <a:lvl4pPr indent="1371600" algn="r" defTabSz="457200">
        <a:defRPr sz="1200">
          <a:solidFill>
            <a:schemeClr val="tx1"/>
          </a:solidFill>
          <a:latin typeface="+mn-lt"/>
          <a:ea typeface="+mn-ea"/>
          <a:cs typeface="+mn-cs"/>
          <a:sym typeface="Calibri"/>
        </a:defRPr>
      </a:lvl4pPr>
      <a:lvl5pPr indent="1828800" algn="r" defTabSz="457200">
        <a:defRPr sz="1200">
          <a:solidFill>
            <a:schemeClr val="tx1"/>
          </a:solidFill>
          <a:latin typeface="+mn-lt"/>
          <a:ea typeface="+mn-ea"/>
          <a:cs typeface="+mn-cs"/>
          <a:sym typeface="Calibri"/>
        </a:defRPr>
      </a:lvl5pPr>
      <a:lvl6pPr indent="2286000" algn="r" defTabSz="457200">
        <a:defRPr sz="1200">
          <a:solidFill>
            <a:schemeClr val="tx1"/>
          </a:solidFill>
          <a:latin typeface="+mn-lt"/>
          <a:ea typeface="+mn-ea"/>
          <a:cs typeface="+mn-cs"/>
          <a:sym typeface="Calibri"/>
        </a:defRPr>
      </a:lvl6pPr>
      <a:lvl7pPr indent="2743200" algn="r" defTabSz="457200">
        <a:defRPr sz="1200">
          <a:solidFill>
            <a:schemeClr val="tx1"/>
          </a:solidFill>
          <a:latin typeface="+mn-lt"/>
          <a:ea typeface="+mn-ea"/>
          <a:cs typeface="+mn-cs"/>
          <a:sym typeface="Calibri"/>
        </a:defRPr>
      </a:lvl7pPr>
      <a:lvl8pPr indent="3200400" algn="r" defTabSz="457200">
        <a:defRPr sz="1200">
          <a:solidFill>
            <a:schemeClr val="tx1"/>
          </a:solidFill>
          <a:latin typeface="+mn-lt"/>
          <a:ea typeface="+mn-ea"/>
          <a:cs typeface="+mn-cs"/>
          <a:sym typeface="Calibri"/>
        </a:defRPr>
      </a:lvl8pPr>
      <a:lvl9pPr indent="3657600"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frenkel@avison.ca" TargetMode="External"/><Relationship Id="rId4" Type="http://schemas.openxmlformats.org/officeDocument/2006/relationships/hyperlink" Target="http://www.ubcm.ca" TargetMode="External"/><Relationship Id="rId5" Type="http://schemas.openxmlformats.org/officeDocument/2006/relationships/hyperlink" Target="mailto:mcrawford@ubcm.ca"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203201" y="1699299"/>
            <a:ext cx="8703732" cy="2087414"/>
          </a:xfrm>
          <a:prstGeom prst="rect">
            <a:avLst/>
          </a:prstGeom>
        </p:spPr>
        <p:txBody>
          <a:bodyPr>
            <a:normAutofit fontScale="90000"/>
          </a:bodyPr>
          <a:lstStyle/>
          <a:p>
            <a:pPr lvl="0" defTabSz="370331">
              <a:defRPr sz="1800"/>
            </a:pPr>
            <a:r>
              <a:rPr lang="en-CA" sz="4900" b="1" dirty="0" smtClean="0">
                <a:latin typeface="Verdana"/>
                <a:ea typeface="Verdana"/>
                <a:cs typeface="Verdana"/>
                <a:sym typeface="Verdana"/>
              </a:rPr>
              <a:t>Forestry Management</a:t>
            </a:r>
            <a:r>
              <a:rPr lang="en-CA" sz="3600" b="1" dirty="0" smtClean="0">
                <a:latin typeface="Verdana"/>
                <a:ea typeface="Verdana"/>
                <a:cs typeface="Verdana"/>
                <a:sym typeface="Verdana"/>
              </a:rPr>
              <a:t>:</a:t>
            </a:r>
            <a:br>
              <a:rPr lang="en-CA" sz="3600" b="1" dirty="0" smtClean="0">
                <a:latin typeface="Verdana"/>
                <a:ea typeface="Verdana"/>
                <a:cs typeface="Verdana"/>
                <a:sym typeface="Verdana"/>
              </a:rPr>
            </a:br>
            <a:r>
              <a:rPr lang="en-CA" sz="4000" b="1" dirty="0" smtClean="0">
                <a:latin typeface="Verdana"/>
                <a:ea typeface="Verdana"/>
                <a:cs typeface="Verdana"/>
                <a:sym typeface="Verdana"/>
              </a:rPr>
              <a:t>A Community Perspective</a:t>
            </a:r>
            <a:br>
              <a:rPr lang="en-CA" sz="4000" b="1" dirty="0" smtClean="0">
                <a:latin typeface="Verdana"/>
                <a:ea typeface="Verdana"/>
                <a:cs typeface="Verdana"/>
                <a:sym typeface="Verdana"/>
              </a:rPr>
            </a:br>
            <a:r>
              <a:rPr lang="en-CA" sz="4000" b="1" dirty="0" smtClean="0">
                <a:latin typeface="Verdana"/>
                <a:ea typeface="Verdana"/>
                <a:cs typeface="Verdana"/>
                <a:sym typeface="Verdana"/>
              </a:rPr>
              <a:t/>
            </a:r>
            <a:br>
              <a:rPr lang="en-CA" sz="4000" b="1" dirty="0" smtClean="0">
                <a:latin typeface="Verdana"/>
                <a:ea typeface="Verdana"/>
                <a:cs typeface="Verdana"/>
                <a:sym typeface="Verdana"/>
              </a:rPr>
            </a:br>
            <a:endParaRPr sz="4000" b="1" dirty="0">
              <a:latin typeface="Verdana"/>
              <a:ea typeface="Verdana"/>
              <a:cs typeface="Verdana"/>
              <a:sym typeface="Verdana"/>
            </a:endParaRPr>
          </a:p>
        </p:txBody>
      </p:sp>
      <p:sp>
        <p:nvSpPr>
          <p:cNvPr id="52" name="Shape 52"/>
          <p:cNvSpPr>
            <a:spLocks noGrp="1"/>
          </p:cNvSpPr>
          <p:nvPr>
            <p:ph type="body" idx="1"/>
          </p:nvPr>
        </p:nvSpPr>
        <p:spPr>
          <a:xfrm>
            <a:off x="0" y="4487339"/>
            <a:ext cx="9144000" cy="846667"/>
          </a:xfrm>
          <a:prstGeom prst="rect">
            <a:avLst/>
          </a:prstGeom>
        </p:spPr>
        <p:txBody>
          <a:bodyPr>
            <a:noAutofit/>
          </a:bodyPr>
          <a:lstStyle>
            <a:lvl1pPr>
              <a:defRPr>
                <a:latin typeface="Verdana"/>
                <a:ea typeface="Verdana"/>
                <a:cs typeface="Verdana"/>
                <a:sym typeface="Verdana"/>
              </a:defRPr>
            </a:lvl1pPr>
          </a:lstStyle>
          <a:p>
            <a:pPr lvl="0">
              <a:defRPr sz="1800">
                <a:solidFill>
                  <a:srgbClr val="000000"/>
                </a:solidFill>
              </a:defRPr>
            </a:pPr>
            <a:r>
              <a:rPr lang="en-US" sz="2000" b="1" dirty="0" smtClean="0">
                <a:solidFill>
                  <a:srgbClr val="000000"/>
                </a:solidFill>
              </a:rPr>
              <a:t>Councillor Brian Frenkel, Vice Chair, </a:t>
            </a:r>
          </a:p>
          <a:p>
            <a:pPr lvl="0">
              <a:defRPr sz="1800">
                <a:solidFill>
                  <a:srgbClr val="000000"/>
                </a:solidFill>
              </a:defRPr>
            </a:pPr>
            <a:r>
              <a:rPr lang="en-US" sz="2000" b="1" dirty="0" smtClean="0">
                <a:solidFill>
                  <a:srgbClr val="000000"/>
                </a:solidFill>
              </a:rPr>
              <a:t>Community Economic Development Committee, UBCM</a:t>
            </a:r>
          </a:p>
          <a:p>
            <a:pPr lvl="0" algn="l">
              <a:defRPr sz="1800">
                <a:solidFill>
                  <a:srgbClr val="000000"/>
                </a:solidFill>
              </a:defRPr>
            </a:pPr>
            <a:endParaRPr lang="en-US" sz="1600" dirty="0">
              <a:solidFill>
                <a:srgbClr val="000000"/>
              </a:solidFill>
            </a:endParaRPr>
          </a:p>
          <a:p>
            <a:pPr lvl="0" algn="l">
              <a:defRPr sz="1800">
                <a:solidFill>
                  <a:srgbClr val="000000"/>
                </a:solidFill>
              </a:defRPr>
            </a:pPr>
            <a:r>
              <a:rPr lang="en-US" sz="1800" b="1" dirty="0" smtClean="0"/>
              <a:t>Association of Vancouver Island &amp; Coastal Communities</a:t>
            </a:r>
          </a:p>
          <a:p>
            <a:pPr lvl="0" algn="l">
              <a:defRPr sz="1800">
                <a:solidFill>
                  <a:srgbClr val="000000"/>
                </a:solidFill>
              </a:defRPr>
            </a:pPr>
            <a:r>
              <a:rPr lang="en-US" sz="1800" b="1" dirty="0" smtClean="0">
                <a:solidFill>
                  <a:srgbClr val="000000"/>
                </a:solidFill>
              </a:rPr>
              <a:t>April 8, 2017</a:t>
            </a:r>
            <a:endParaRPr lang="en-US" sz="1800" b="1"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Way Forward: Next Steps</a:t>
            </a:r>
          </a:p>
        </p:txBody>
      </p:sp>
      <p:sp>
        <p:nvSpPr>
          <p:cNvPr id="3" name="Text Placeholder 2"/>
          <p:cNvSpPr>
            <a:spLocks noGrp="1"/>
          </p:cNvSpPr>
          <p:nvPr>
            <p:ph type="body" idx="1"/>
          </p:nvPr>
        </p:nvSpPr>
        <p:spPr/>
        <p:txBody>
          <a:bodyPr/>
          <a:lstStyle/>
          <a:p>
            <a:r>
              <a:rPr lang="en-US" sz="2800" dirty="0" smtClean="0"/>
              <a:t>Each Community’s economy is different </a:t>
            </a:r>
          </a:p>
          <a:p>
            <a:r>
              <a:rPr lang="en-US" sz="2800" dirty="0" smtClean="0"/>
              <a:t>Competing </a:t>
            </a:r>
            <a:r>
              <a:rPr lang="en-US" sz="2800" dirty="0"/>
              <a:t>Demands         </a:t>
            </a:r>
            <a:r>
              <a:rPr lang="en-US" sz="2800" dirty="0" smtClean="0"/>
              <a:t>Potential land </a:t>
            </a:r>
            <a:r>
              <a:rPr lang="en-US" sz="2800" dirty="0"/>
              <a:t>use conflicts </a:t>
            </a:r>
          </a:p>
          <a:p>
            <a:r>
              <a:rPr lang="en-US" sz="2800" dirty="0" smtClean="0"/>
              <a:t>Require </a:t>
            </a:r>
            <a:r>
              <a:rPr lang="en-US" sz="2800" dirty="0"/>
              <a:t>better communication to avoid </a:t>
            </a:r>
            <a:r>
              <a:rPr lang="en-US" sz="2800" dirty="0" smtClean="0"/>
              <a:t>conflicts</a:t>
            </a:r>
            <a:endParaRPr lang="en-US" sz="2800" dirty="0"/>
          </a:p>
          <a:p>
            <a:r>
              <a:rPr lang="en-US" sz="2800" dirty="0"/>
              <a:t>Improved relations        Better </a:t>
            </a:r>
            <a:r>
              <a:rPr lang="en-US" sz="2800" dirty="0" smtClean="0"/>
              <a:t>decisions</a:t>
            </a:r>
          </a:p>
          <a:p>
            <a:r>
              <a:rPr lang="en-US" sz="2800" dirty="0" smtClean="0"/>
              <a:t>One size does not fit all</a:t>
            </a:r>
          </a:p>
          <a:p>
            <a:r>
              <a:rPr lang="en-US" sz="2800" dirty="0" smtClean="0"/>
              <a:t>Communities need to be involved, we know our communities and the impacts of decisions on our residents.</a:t>
            </a:r>
            <a:endParaRPr lang="en-US" sz="2800" dirty="0"/>
          </a:p>
          <a:p>
            <a:endParaRPr lang="en-US" dirty="0"/>
          </a:p>
        </p:txBody>
      </p:sp>
      <p:sp>
        <p:nvSpPr>
          <p:cNvPr id="4" name="Right Arrow 3"/>
          <p:cNvSpPr/>
          <p:nvPr/>
        </p:nvSpPr>
        <p:spPr>
          <a:xfrm>
            <a:off x="3996275" y="2263862"/>
            <a:ext cx="472270" cy="276183"/>
          </a:xfrm>
          <a:prstGeom prst="rightArrow">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5" name="Right Arrow 4"/>
          <p:cNvSpPr/>
          <p:nvPr/>
        </p:nvSpPr>
        <p:spPr>
          <a:xfrm>
            <a:off x="3691462" y="3279866"/>
            <a:ext cx="472270" cy="276183"/>
          </a:xfrm>
          <a:prstGeom prst="rightArrow">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24172001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Way Forward: Next Steps</a:t>
            </a:r>
            <a:endParaRPr lang="en-US" dirty="0"/>
          </a:p>
        </p:txBody>
      </p:sp>
      <p:sp>
        <p:nvSpPr>
          <p:cNvPr id="3" name="Text Placeholder 2"/>
          <p:cNvSpPr>
            <a:spLocks noGrp="1"/>
          </p:cNvSpPr>
          <p:nvPr>
            <p:ph type="body" idx="1"/>
          </p:nvPr>
        </p:nvSpPr>
        <p:spPr>
          <a:xfrm>
            <a:off x="457200" y="1769530"/>
            <a:ext cx="8229600" cy="4766733"/>
          </a:xfrm>
        </p:spPr>
        <p:txBody>
          <a:bodyPr>
            <a:normAutofit/>
          </a:bodyPr>
          <a:lstStyle/>
          <a:p>
            <a:r>
              <a:rPr lang="en-US" sz="2800" dirty="0" smtClean="0"/>
              <a:t>Advance the five Round Table recommendations</a:t>
            </a:r>
          </a:p>
          <a:p>
            <a:r>
              <a:rPr lang="en-US" sz="2800" dirty="0" smtClean="0"/>
              <a:t>Seek to establish better communication mechanisms that will provide for greater consultation between all parties          Reduce the potential for conflict</a:t>
            </a:r>
          </a:p>
          <a:p>
            <a:r>
              <a:rPr lang="en-US" sz="2800" dirty="0" smtClean="0"/>
              <a:t>Continue to build relationships between all parties       		 Establish partnerships</a:t>
            </a:r>
          </a:p>
          <a:p>
            <a:r>
              <a:rPr lang="en-US" sz="2800" dirty="0" smtClean="0"/>
              <a:t>Support amendments to policies and regulations that will ensure a greater role for local governments in forest policy decision-making </a:t>
            </a:r>
            <a:r>
              <a:rPr lang="en-US" sz="2800" dirty="0"/>
              <a:t> </a:t>
            </a:r>
            <a:r>
              <a:rPr lang="en-US" sz="2800" dirty="0" smtClean="0"/>
              <a:t>       better decision-making</a:t>
            </a:r>
          </a:p>
          <a:p>
            <a:endParaRPr lang="en-US" dirty="0"/>
          </a:p>
        </p:txBody>
      </p:sp>
      <p:sp>
        <p:nvSpPr>
          <p:cNvPr id="4" name="Right Arrow 3"/>
          <p:cNvSpPr/>
          <p:nvPr/>
        </p:nvSpPr>
        <p:spPr>
          <a:xfrm>
            <a:off x="2016930" y="3296750"/>
            <a:ext cx="472270" cy="276183"/>
          </a:xfrm>
          <a:prstGeom prst="rightArrow">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5" name="Right Arrow 4"/>
          <p:cNvSpPr/>
          <p:nvPr/>
        </p:nvSpPr>
        <p:spPr>
          <a:xfrm>
            <a:off x="931333" y="4239768"/>
            <a:ext cx="472270" cy="276183"/>
          </a:xfrm>
          <a:prstGeom prst="rightArrow">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6" name="Right Arrow 5"/>
          <p:cNvSpPr/>
          <p:nvPr/>
        </p:nvSpPr>
        <p:spPr>
          <a:xfrm>
            <a:off x="5165591" y="5616617"/>
            <a:ext cx="472270" cy="276183"/>
          </a:xfrm>
          <a:prstGeom prst="rightArrow">
            <a:avLst/>
          </a:prstGeom>
          <a:solidFill>
            <a:srgbClr val="FFFFFF"/>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25439373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92076"/>
            <a:ext cx="8229600" cy="1508125"/>
          </a:xfrm>
          <a:prstGeom prst="rect">
            <a:avLst/>
          </a:prstGeom>
        </p:spPr>
        <p:txBody>
          <a:bodyPr lIns="0" tIns="0" rIns="0" bIns="0"/>
          <a:lstStyle>
            <a:lvl1pPr>
              <a:defRPr>
                <a:latin typeface="Verdana"/>
                <a:ea typeface="Verdana"/>
                <a:cs typeface="Verdana"/>
                <a:sym typeface="Verdana"/>
              </a:defRPr>
            </a:lvl1pPr>
          </a:lstStyle>
          <a:p>
            <a:pPr lvl="0">
              <a:defRPr sz="1800"/>
            </a:pPr>
            <a:r>
              <a:rPr lang="en-CA" sz="4400" dirty="0" smtClean="0">
                <a:latin typeface="Calibri"/>
                <a:cs typeface="Calibri"/>
              </a:rPr>
              <a:t>Concluding Remarks</a:t>
            </a:r>
            <a:endParaRPr sz="4400" dirty="0">
              <a:latin typeface="Calibri"/>
              <a:cs typeface="Calibri"/>
            </a:endParaRPr>
          </a:p>
        </p:txBody>
      </p:sp>
      <p:sp>
        <p:nvSpPr>
          <p:cNvPr id="2" name="Text Placeholder 1"/>
          <p:cNvSpPr>
            <a:spLocks noGrp="1"/>
          </p:cNvSpPr>
          <p:nvPr>
            <p:ph type="body" idx="1"/>
          </p:nvPr>
        </p:nvSpPr>
        <p:spPr>
          <a:xfrm>
            <a:off x="186268" y="1574806"/>
            <a:ext cx="8737600" cy="4504261"/>
          </a:xfrm>
        </p:spPr>
        <p:txBody>
          <a:bodyPr>
            <a:noAutofit/>
          </a:bodyPr>
          <a:lstStyle/>
          <a:p>
            <a:pPr marL="0" indent="0" algn="ctr">
              <a:buNone/>
            </a:pPr>
            <a:endParaRPr lang="en-US" sz="2000" dirty="0">
              <a:latin typeface="Verdana"/>
              <a:cs typeface="Verdana"/>
            </a:endParaRPr>
          </a:p>
          <a:p>
            <a:pPr marL="0" indent="0" algn="ctr">
              <a:buNone/>
            </a:pPr>
            <a:r>
              <a:rPr lang="en-US" b="1" dirty="0">
                <a:latin typeface="Verdana"/>
                <a:cs typeface="Verdana"/>
              </a:rPr>
              <a:t>Thank you for your support!</a:t>
            </a:r>
          </a:p>
          <a:p>
            <a:pPr marL="0" indent="0" algn="l">
              <a:buNone/>
            </a:pPr>
            <a:endParaRPr lang="en-US" sz="2800" b="1" dirty="0">
              <a:latin typeface="Verdana"/>
              <a:cs typeface="Verdana"/>
            </a:endParaRPr>
          </a:p>
          <a:p>
            <a:pPr marL="0" indent="0" algn="ctr">
              <a:buNone/>
            </a:pPr>
            <a:r>
              <a:rPr lang="en-US" sz="2000" dirty="0" err="1">
                <a:latin typeface="Verdana"/>
                <a:cs typeface="Verdana"/>
              </a:rPr>
              <a:t>Councillor</a:t>
            </a:r>
            <a:r>
              <a:rPr lang="en-US" sz="2000" dirty="0">
                <a:latin typeface="Verdana"/>
                <a:cs typeface="Verdana"/>
              </a:rPr>
              <a:t> Brian </a:t>
            </a:r>
            <a:r>
              <a:rPr lang="en-US" sz="2000" dirty="0" err="1" smtClean="0">
                <a:latin typeface="Verdana"/>
                <a:cs typeface="Verdana"/>
              </a:rPr>
              <a:t>Frenkel</a:t>
            </a:r>
            <a:endParaRPr lang="en-US" sz="2000" dirty="0">
              <a:latin typeface="Verdana"/>
              <a:cs typeface="Verdana"/>
            </a:endParaRPr>
          </a:p>
          <a:p>
            <a:pPr marL="0" indent="0" algn="ctr">
              <a:buNone/>
            </a:pPr>
            <a:r>
              <a:rPr lang="en-US" sz="2000" dirty="0" smtClean="0">
                <a:latin typeface="Verdana"/>
                <a:cs typeface="Verdana"/>
                <a:hlinkClick r:id="rId3"/>
              </a:rPr>
              <a:t>bfrenkel@avison.ca</a:t>
            </a:r>
            <a:r>
              <a:rPr lang="en-US" sz="2000" dirty="0">
                <a:latin typeface="Verdana"/>
                <a:cs typeface="Verdana"/>
              </a:rPr>
              <a:t>					</a:t>
            </a:r>
            <a:endParaRPr lang="en-US" sz="2000" dirty="0" smtClean="0">
              <a:latin typeface="Verdana"/>
              <a:cs typeface="Verdana"/>
            </a:endParaRPr>
          </a:p>
          <a:p>
            <a:pPr marL="0" indent="0" algn="l">
              <a:buNone/>
            </a:pPr>
            <a:endParaRPr lang="en-US" sz="2000" dirty="0">
              <a:latin typeface="Verdana"/>
              <a:cs typeface="Verdana"/>
            </a:endParaRPr>
          </a:p>
          <a:p>
            <a:pPr marL="0" indent="0" algn="l">
              <a:buNone/>
            </a:pPr>
            <a:r>
              <a:rPr lang="en-US" sz="2000" dirty="0" smtClean="0">
                <a:latin typeface="Verdana"/>
                <a:cs typeface="Verdana"/>
              </a:rPr>
              <a:t>UBCM </a:t>
            </a:r>
            <a:r>
              <a:rPr lang="en-US" sz="2000" dirty="0">
                <a:latin typeface="Verdana"/>
                <a:cs typeface="Verdana"/>
              </a:rPr>
              <a:t>website:  </a:t>
            </a:r>
            <a:r>
              <a:rPr lang="en-US" sz="2000" dirty="0">
                <a:latin typeface="Verdana"/>
                <a:cs typeface="Verdana"/>
                <a:hlinkClick r:id="rId4"/>
              </a:rPr>
              <a:t>www.ubcm.ca</a:t>
            </a:r>
            <a:r>
              <a:rPr lang="en-US" sz="2000" dirty="0">
                <a:latin typeface="Verdana"/>
                <a:cs typeface="Verdana"/>
              </a:rPr>
              <a:t> /Community Economic </a:t>
            </a:r>
            <a:r>
              <a:rPr lang="en-US" sz="2000" dirty="0" smtClean="0">
                <a:latin typeface="Verdana"/>
                <a:cs typeface="Verdana"/>
              </a:rPr>
              <a:t>Development</a:t>
            </a:r>
            <a:endParaRPr lang="en-US" sz="1800" i="1" dirty="0" smtClean="0">
              <a:latin typeface="Verdana"/>
              <a:cs typeface="Verdana"/>
            </a:endParaRPr>
          </a:p>
          <a:p>
            <a:pPr marL="0" indent="0" algn="ctr">
              <a:buNone/>
            </a:pPr>
            <a:r>
              <a:rPr lang="en-US" sz="1800" i="1" dirty="0" smtClean="0">
                <a:latin typeface="Verdana"/>
                <a:cs typeface="Verdana"/>
              </a:rPr>
              <a:t>(survey report and round table summary report </a:t>
            </a:r>
          </a:p>
          <a:p>
            <a:pPr marL="0" indent="0" algn="ctr">
              <a:buNone/>
            </a:pPr>
            <a:r>
              <a:rPr lang="en-US" sz="1800" i="1" dirty="0" smtClean="0">
                <a:latin typeface="Verdana"/>
                <a:cs typeface="Verdana"/>
              </a:rPr>
              <a:t>can be found on CED page)</a:t>
            </a:r>
          </a:p>
          <a:p>
            <a:pPr marL="0" indent="0" algn="ctr">
              <a:buNone/>
            </a:pPr>
            <a:endParaRPr lang="en-US" sz="1800" i="1" dirty="0">
              <a:latin typeface="Verdana"/>
              <a:cs typeface="Verdana"/>
            </a:endParaRPr>
          </a:p>
          <a:p>
            <a:pPr marL="0" indent="0" algn="l">
              <a:buNone/>
            </a:pPr>
            <a:r>
              <a:rPr lang="en-US" sz="1800" dirty="0">
                <a:latin typeface="Verdana"/>
                <a:cs typeface="Verdana"/>
              </a:rPr>
              <a:t>CED staff support: </a:t>
            </a:r>
            <a:r>
              <a:rPr lang="en-US" sz="1800" dirty="0">
                <a:latin typeface="Verdana"/>
                <a:cs typeface="Verdana"/>
                <a:hlinkClick r:id="rId5"/>
              </a:rPr>
              <a:t>mcrawford@ubcm.ca</a:t>
            </a:r>
            <a:endParaRPr lang="en-US" sz="1800" dirty="0">
              <a:latin typeface="Verdana"/>
              <a:cs typeface="Verdana"/>
            </a:endParaRPr>
          </a:p>
          <a:p>
            <a:pPr marL="0" indent="0" algn="ctr">
              <a:buNone/>
            </a:pPr>
            <a:endParaRPr lang="en-US" sz="1800" i="1" dirty="0">
              <a:latin typeface="Verdana"/>
              <a:cs typeface="Verdana"/>
            </a:endParaRPr>
          </a:p>
          <a:p>
            <a:pPr marL="0" indent="0" algn="l">
              <a:buNone/>
            </a:pPr>
            <a:endParaRPr lang="en-US" sz="3600" dirty="0" smtClean="0">
              <a:latin typeface="Verdana"/>
              <a:cs typeface="Verdana"/>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Text Placeholder 2"/>
          <p:cNvSpPr>
            <a:spLocks noGrp="1"/>
          </p:cNvSpPr>
          <p:nvPr>
            <p:ph type="body" idx="1"/>
          </p:nvPr>
        </p:nvSpPr>
        <p:spPr>
          <a:xfrm>
            <a:off x="457200" y="1744133"/>
            <a:ext cx="8229600" cy="4639734"/>
          </a:xfrm>
        </p:spPr>
        <p:txBody>
          <a:bodyPr>
            <a:normAutofit fontScale="70000" lnSpcReduction="20000"/>
          </a:bodyPr>
          <a:lstStyle/>
          <a:p>
            <a:r>
              <a:rPr lang="en-US" sz="4000" dirty="0"/>
              <a:t>Community Economic Development </a:t>
            </a:r>
            <a:r>
              <a:rPr lang="en-US" sz="4000" dirty="0" smtClean="0"/>
              <a:t>Committee (CED)   </a:t>
            </a:r>
          </a:p>
          <a:p>
            <a:pPr marL="0" indent="0">
              <a:buNone/>
            </a:pPr>
            <a:r>
              <a:rPr lang="en-US" sz="4000" dirty="0" smtClean="0"/>
              <a:t>  </a:t>
            </a:r>
            <a:r>
              <a:rPr lang="en-US" sz="4000" dirty="0"/>
              <a:t>-  Forest Policy </a:t>
            </a:r>
          </a:p>
          <a:p>
            <a:r>
              <a:rPr lang="en-US" sz="4000" dirty="0"/>
              <a:t>Forestry Survey on Consultation and Engagement </a:t>
            </a:r>
          </a:p>
          <a:p>
            <a:pPr marL="0" indent="0">
              <a:buNone/>
            </a:pPr>
            <a:r>
              <a:rPr lang="en-US" sz="4000" dirty="0"/>
              <a:t>    - Dec 2015 – March 2016</a:t>
            </a:r>
          </a:p>
          <a:p>
            <a:r>
              <a:rPr lang="en-US" sz="4000" dirty="0"/>
              <a:t>Province, Industry, Forest Association Outreach</a:t>
            </a:r>
          </a:p>
          <a:p>
            <a:r>
              <a:rPr lang="en-US" sz="4000" dirty="0"/>
              <a:t>UBCM Pre-conference session – Sept 2016</a:t>
            </a:r>
          </a:p>
          <a:p>
            <a:r>
              <a:rPr lang="en-US" sz="4000" dirty="0"/>
              <a:t>Recommendations for Action</a:t>
            </a:r>
          </a:p>
          <a:p>
            <a:r>
              <a:rPr lang="en-US" sz="4000" dirty="0" smtClean="0"/>
              <a:t>Communities and Old Growth </a:t>
            </a:r>
          </a:p>
          <a:p>
            <a:r>
              <a:rPr lang="en-US" sz="4000" dirty="0" smtClean="0"/>
              <a:t>A </a:t>
            </a:r>
            <a:r>
              <a:rPr lang="en-US" sz="4000" dirty="0"/>
              <a:t>Way Forward: Next Steps</a:t>
            </a:r>
          </a:p>
          <a:p>
            <a:r>
              <a:rPr lang="en-US" sz="4000" dirty="0"/>
              <a:t>Concluding Remarks</a:t>
            </a:r>
          </a:p>
          <a:p>
            <a:endParaRPr lang="en-US" sz="4000" dirty="0"/>
          </a:p>
          <a:p>
            <a:endParaRPr lang="en-US" sz="4000" dirty="0"/>
          </a:p>
        </p:txBody>
      </p:sp>
    </p:spTree>
    <p:extLst>
      <p:ext uri="{BB962C8B-B14F-4D97-AF65-F5344CB8AC3E}">
        <p14:creationId xmlns:p14="http://schemas.microsoft.com/office/powerpoint/2010/main" val="15496236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388"/>
            <a:ext cx="8229600" cy="1508125"/>
          </a:xfrm>
        </p:spPr>
        <p:txBody>
          <a:bodyPr/>
          <a:lstStyle/>
          <a:p>
            <a:r>
              <a:rPr lang="en-US" dirty="0" smtClean="0"/>
              <a:t>UBCM and Forest Policy</a:t>
            </a:r>
            <a:endParaRPr lang="en-US" dirty="0"/>
          </a:p>
        </p:txBody>
      </p:sp>
      <p:sp>
        <p:nvSpPr>
          <p:cNvPr id="3" name="Text Placeholder 2"/>
          <p:cNvSpPr>
            <a:spLocks noGrp="1"/>
          </p:cNvSpPr>
          <p:nvPr>
            <p:ph type="body" idx="1"/>
          </p:nvPr>
        </p:nvSpPr>
        <p:spPr/>
        <p:txBody>
          <a:bodyPr>
            <a:normAutofit/>
          </a:bodyPr>
          <a:lstStyle/>
          <a:p>
            <a:r>
              <a:rPr lang="en-US" sz="2600" dirty="0" smtClean="0"/>
              <a:t>Forestry falls within the mandate of CED Committee</a:t>
            </a:r>
          </a:p>
          <a:p>
            <a:r>
              <a:rPr lang="en-US" sz="2600" dirty="0" smtClean="0"/>
              <a:t>Minister’s Advisory Council on Forest and Range Policy</a:t>
            </a:r>
          </a:p>
          <a:p>
            <a:r>
              <a:rPr lang="en-US" sz="2600" dirty="0" smtClean="0"/>
              <a:t>UBCM had been concerned that local gov’ts were seen as just another stakeholder instead as a level of government</a:t>
            </a:r>
          </a:p>
          <a:p>
            <a:r>
              <a:rPr lang="en-US" sz="2600" dirty="0" smtClean="0"/>
              <a:t>Need </a:t>
            </a:r>
            <a:r>
              <a:rPr lang="en-US" sz="2600" dirty="0"/>
              <a:t>for greater engagement and </a:t>
            </a:r>
            <a:r>
              <a:rPr lang="en-US" sz="2600" dirty="0" smtClean="0"/>
              <a:t>consultation</a:t>
            </a:r>
          </a:p>
          <a:p>
            <a:r>
              <a:rPr lang="en-US" sz="2600" dirty="0" smtClean="0"/>
              <a:t>Conducted a survey in December 2015; asked about consultation in advance of forestry decisions; and the impact on communities.</a:t>
            </a:r>
          </a:p>
          <a:p>
            <a:r>
              <a:rPr lang="en-US" sz="2600" dirty="0" smtClean="0"/>
              <a:t>Results: 85% of respondents felt that tenure holders did not adequately consult with them before making forestry decisions. </a:t>
            </a:r>
          </a:p>
          <a:p>
            <a:endParaRPr lang="en-US" sz="2600" dirty="0" smtClean="0"/>
          </a:p>
          <a:p>
            <a:endParaRPr lang="en-US" sz="2600" dirty="0"/>
          </a:p>
          <a:p>
            <a:pPr marL="0" indent="0">
              <a:buNone/>
            </a:pPr>
            <a:endParaRPr lang="en-US" dirty="0"/>
          </a:p>
        </p:txBody>
      </p:sp>
    </p:spTree>
    <p:extLst>
      <p:ext uri="{BB962C8B-B14F-4D97-AF65-F5344CB8AC3E}">
        <p14:creationId xmlns:p14="http://schemas.microsoft.com/office/powerpoint/2010/main" val="24996119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UBCM and Forest Policy</a:t>
            </a:r>
          </a:p>
        </p:txBody>
      </p:sp>
      <p:sp>
        <p:nvSpPr>
          <p:cNvPr id="3" name="Text Placeholder 2"/>
          <p:cNvSpPr>
            <a:spLocks noGrp="1"/>
          </p:cNvSpPr>
          <p:nvPr>
            <p:ph type="body" idx="1"/>
          </p:nvPr>
        </p:nvSpPr>
        <p:spPr>
          <a:xfrm>
            <a:off x="457200" y="1642537"/>
            <a:ext cx="8229600" cy="4555066"/>
          </a:xfrm>
        </p:spPr>
        <p:txBody>
          <a:bodyPr>
            <a:normAutofit fontScale="92500"/>
          </a:bodyPr>
          <a:lstStyle/>
          <a:p>
            <a:r>
              <a:rPr lang="en-US" sz="2800" dirty="0" smtClean="0"/>
              <a:t>UBCM presented survey findings to government, forest industry organizations, and other associations</a:t>
            </a:r>
          </a:p>
          <a:p>
            <a:r>
              <a:rPr lang="en-US" sz="2800" dirty="0" smtClean="0"/>
              <a:t>Forestry Policy Decision Making session held at UBCM in September 2016; over 200 attendees from 88 communities + reps from province, industry, etc. </a:t>
            </a:r>
          </a:p>
          <a:p>
            <a:r>
              <a:rPr lang="en-US" sz="2800" dirty="0" smtClean="0"/>
              <a:t>Round Table Discussion Question:</a:t>
            </a:r>
          </a:p>
          <a:p>
            <a:pPr marL="0" indent="0" algn="l">
              <a:spcBef>
                <a:spcPts val="200"/>
              </a:spcBef>
              <a:buNone/>
            </a:pPr>
            <a:r>
              <a:rPr lang="en-US" sz="2800" b="1" dirty="0" smtClean="0"/>
              <a:t>     </a:t>
            </a:r>
            <a:r>
              <a:rPr lang="en-US" sz="2600" b="1" dirty="0" smtClean="0"/>
              <a:t>What </a:t>
            </a:r>
            <a:r>
              <a:rPr lang="en-US" sz="2600" b="1" dirty="0"/>
              <a:t>steps/actions can communities</a:t>
            </a:r>
            <a:r>
              <a:rPr lang="en-US" sz="2600" b="1" dirty="0" smtClean="0"/>
              <a:t>, industry </a:t>
            </a:r>
            <a:r>
              <a:rPr lang="en-US" sz="2600" b="1" dirty="0"/>
              <a:t>and </a:t>
            </a:r>
            <a:r>
              <a:rPr lang="en-US" sz="2600" b="1" dirty="0" smtClean="0"/>
              <a:t>the</a:t>
            </a:r>
          </a:p>
          <a:p>
            <a:pPr marL="0" indent="0" algn="l">
              <a:spcBef>
                <a:spcPts val="200"/>
              </a:spcBef>
              <a:buNone/>
            </a:pPr>
            <a:r>
              <a:rPr lang="en-US" sz="2600" b="1" dirty="0" smtClean="0"/>
              <a:t>     Province </a:t>
            </a:r>
            <a:r>
              <a:rPr lang="en-US" sz="2600" b="1" dirty="0"/>
              <a:t>take to improve consultation and engagement </a:t>
            </a:r>
            <a:endParaRPr lang="en-US" sz="2600" b="1" dirty="0" smtClean="0"/>
          </a:p>
          <a:p>
            <a:pPr marL="0" indent="0" algn="l">
              <a:spcBef>
                <a:spcPts val="200"/>
              </a:spcBef>
              <a:buNone/>
            </a:pPr>
            <a:r>
              <a:rPr lang="en-US" sz="2600" b="1" dirty="0"/>
              <a:t> </a:t>
            </a:r>
            <a:r>
              <a:rPr lang="en-US" sz="2600" b="1" dirty="0" smtClean="0"/>
              <a:t>    opportunities </a:t>
            </a:r>
            <a:r>
              <a:rPr lang="en-US" sz="2600" b="1" dirty="0"/>
              <a:t>with respect to forest policy decision-making</a:t>
            </a:r>
            <a:r>
              <a:rPr lang="en-US" sz="2700" b="1" dirty="0"/>
              <a:t>.</a:t>
            </a:r>
          </a:p>
          <a:p>
            <a:pPr marL="0" indent="0" algn="just">
              <a:buNone/>
            </a:pPr>
            <a:r>
              <a:rPr lang="en-US" sz="2800" dirty="0" smtClean="0"/>
              <a:t>•</a:t>
            </a:r>
            <a:r>
              <a:rPr lang="en-US" sz="2800" b="1" dirty="0" smtClean="0"/>
              <a:t>  </a:t>
            </a:r>
            <a:r>
              <a:rPr lang="en-US" sz="2800" dirty="0" smtClean="0"/>
              <a:t>Feedback </a:t>
            </a:r>
            <a:r>
              <a:rPr lang="en-US" sz="2800" dirty="0"/>
              <a:t>consolidated and provided to CED Committee.</a:t>
            </a:r>
          </a:p>
          <a:p>
            <a:endParaRPr lang="en-US" sz="2600" dirty="0" smtClean="0"/>
          </a:p>
          <a:p>
            <a:endParaRPr lang="en-US" sz="2600" dirty="0" smtClean="0"/>
          </a:p>
          <a:p>
            <a:endParaRPr lang="en-US" sz="2600" dirty="0"/>
          </a:p>
          <a:p>
            <a:endParaRPr lang="en-US" sz="2600" dirty="0" smtClean="0"/>
          </a:p>
          <a:p>
            <a:endParaRPr lang="en-US" sz="2400" dirty="0"/>
          </a:p>
        </p:txBody>
      </p:sp>
    </p:spTree>
    <p:extLst>
      <p:ext uri="{BB962C8B-B14F-4D97-AF65-F5344CB8AC3E}">
        <p14:creationId xmlns:p14="http://schemas.microsoft.com/office/powerpoint/2010/main" val="7507528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120"/>
            <a:ext cx="8229600" cy="1508125"/>
          </a:xfrm>
        </p:spPr>
        <p:txBody>
          <a:bodyPr/>
          <a:lstStyle/>
          <a:p>
            <a:r>
              <a:rPr lang="en-US" dirty="0" smtClean="0"/>
              <a:t>Forest </a:t>
            </a:r>
            <a:r>
              <a:rPr lang="en-US" dirty="0"/>
              <a:t>Policy Decision </a:t>
            </a:r>
            <a:r>
              <a:rPr lang="en-US" dirty="0" smtClean="0"/>
              <a:t>Making</a:t>
            </a:r>
            <a:br>
              <a:rPr lang="en-US" dirty="0" smtClean="0"/>
            </a:br>
            <a:r>
              <a:rPr lang="en-US" dirty="0" smtClean="0"/>
              <a:t>Round Table Summary</a:t>
            </a:r>
            <a:endParaRPr lang="en-US" dirty="0"/>
          </a:p>
        </p:txBody>
      </p:sp>
      <p:sp>
        <p:nvSpPr>
          <p:cNvPr id="3" name="Text Placeholder 2"/>
          <p:cNvSpPr>
            <a:spLocks noGrp="1"/>
          </p:cNvSpPr>
          <p:nvPr>
            <p:ph type="body" idx="1"/>
          </p:nvPr>
        </p:nvSpPr>
        <p:spPr/>
        <p:txBody>
          <a:bodyPr>
            <a:normAutofit/>
          </a:bodyPr>
          <a:lstStyle/>
          <a:p>
            <a:pPr marL="0" indent="0">
              <a:buNone/>
            </a:pPr>
            <a:r>
              <a:rPr lang="en-US" sz="2800" dirty="0" smtClean="0"/>
              <a:t>Recommendations for Action:</a:t>
            </a:r>
          </a:p>
          <a:p>
            <a:pPr marL="514350" indent="-514350">
              <a:buAutoNum type="arabicPeriod"/>
            </a:pPr>
            <a:r>
              <a:rPr lang="en-US" sz="2800" dirty="0" smtClean="0"/>
              <a:t>Support for the </a:t>
            </a:r>
            <a:r>
              <a:rPr lang="en-US" sz="2800" dirty="0"/>
              <a:t>Establishment of Communication Protocols/Local Forest Advisory </a:t>
            </a:r>
            <a:r>
              <a:rPr lang="en-US" sz="2800" dirty="0" smtClean="0"/>
              <a:t>Committees</a:t>
            </a:r>
            <a:endParaRPr lang="en-CA" sz="2800" dirty="0"/>
          </a:p>
          <a:p>
            <a:pPr marL="0" indent="0">
              <a:buNone/>
            </a:pPr>
            <a:r>
              <a:rPr lang="en-US" sz="2800" dirty="0"/>
              <a:t>2.	</a:t>
            </a:r>
            <a:r>
              <a:rPr lang="en-US" sz="2800" dirty="0" smtClean="0"/>
              <a:t> Develop </a:t>
            </a:r>
            <a:r>
              <a:rPr lang="en-US" sz="2800" dirty="0"/>
              <a:t>a long-term provincial forest strategy</a:t>
            </a:r>
            <a:endParaRPr lang="en-CA" sz="2800" dirty="0"/>
          </a:p>
          <a:p>
            <a:pPr marL="514350" indent="-514350">
              <a:buAutoNum type="arabicPeriod" startAt="3"/>
            </a:pPr>
            <a:r>
              <a:rPr lang="en-US" sz="2800" dirty="0" smtClean="0"/>
              <a:t>Restructure </a:t>
            </a:r>
            <a:r>
              <a:rPr lang="en-US" sz="2800" dirty="0"/>
              <a:t>existing provincial bodies to include </a:t>
            </a:r>
            <a:r>
              <a:rPr lang="en-US" sz="2800" dirty="0" smtClean="0"/>
              <a:t>      community/local </a:t>
            </a:r>
            <a:r>
              <a:rPr lang="en-US" sz="2800" dirty="0"/>
              <a:t>government </a:t>
            </a:r>
            <a:r>
              <a:rPr lang="en-US" sz="2800" dirty="0" smtClean="0"/>
              <a:t>representation</a:t>
            </a:r>
          </a:p>
          <a:p>
            <a:pPr marL="0" indent="0">
              <a:buNone/>
            </a:pPr>
            <a:r>
              <a:rPr lang="en-US" sz="2800" dirty="0" smtClean="0"/>
              <a:t>4.	 Mandate </a:t>
            </a:r>
            <a:r>
              <a:rPr lang="en-US" sz="2800" dirty="0"/>
              <a:t>sustainable forest management </a:t>
            </a:r>
            <a:r>
              <a:rPr lang="en-US" sz="2800" dirty="0" smtClean="0"/>
              <a:t>	 	 		certification</a:t>
            </a:r>
          </a:p>
          <a:p>
            <a:pPr marL="514350" indent="-514350">
              <a:buAutoNum type="arabicPeriod" startAt="5"/>
            </a:pPr>
            <a:r>
              <a:rPr lang="en-US" sz="2800" dirty="0"/>
              <a:t>Increase Enforcement and Monitoring Efforts</a:t>
            </a:r>
            <a:endParaRPr lang="en-CA" sz="2800" dirty="0"/>
          </a:p>
          <a:p>
            <a:pPr marL="0" indent="0">
              <a:buNone/>
            </a:pPr>
            <a:endParaRPr lang="en-US" dirty="0"/>
          </a:p>
        </p:txBody>
      </p:sp>
    </p:spTree>
    <p:extLst>
      <p:ext uri="{BB962C8B-B14F-4D97-AF65-F5344CB8AC3E}">
        <p14:creationId xmlns:p14="http://schemas.microsoft.com/office/powerpoint/2010/main" val="35011948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Responsible for </a:t>
            </a:r>
            <a:br>
              <a:rPr lang="en-US" dirty="0" smtClean="0"/>
            </a:br>
            <a:r>
              <a:rPr lang="en-US" dirty="0" smtClean="0"/>
              <a:t>Taking Action</a:t>
            </a:r>
            <a:endParaRPr lang="en-US" dirty="0"/>
          </a:p>
        </p:txBody>
      </p:sp>
      <p:sp>
        <p:nvSpPr>
          <p:cNvPr id="3" name="Text Placeholder 2"/>
          <p:cNvSpPr>
            <a:spLocks noGrp="1"/>
          </p:cNvSpPr>
          <p:nvPr>
            <p:ph type="body" idx="1"/>
          </p:nvPr>
        </p:nvSpPr>
        <p:spPr>
          <a:xfrm>
            <a:off x="220133" y="1727200"/>
            <a:ext cx="8466667" cy="5130800"/>
          </a:xfrm>
        </p:spPr>
        <p:txBody>
          <a:bodyPr/>
          <a:lstStyle/>
          <a:p>
            <a:r>
              <a:rPr lang="en-US" dirty="0" smtClean="0"/>
              <a:t>We all are!</a:t>
            </a:r>
          </a:p>
          <a:p>
            <a:r>
              <a:rPr lang="en-US" dirty="0" smtClean="0"/>
              <a:t>Round Table Summary identifies specific actions for communities, Province and industry in order to implement the five recommendations </a:t>
            </a:r>
          </a:p>
          <a:p>
            <a:r>
              <a:rPr lang="en-US" dirty="0" smtClean="0"/>
              <a:t>UBCM continues to seek out opportunities to share our work in an effort to improve the engagement and consultation processes around forest policy decision-making</a:t>
            </a:r>
          </a:p>
          <a:p>
            <a:endParaRPr lang="en-US" dirty="0"/>
          </a:p>
        </p:txBody>
      </p:sp>
    </p:spTree>
    <p:extLst>
      <p:ext uri="{BB962C8B-B14F-4D97-AF65-F5344CB8AC3E}">
        <p14:creationId xmlns:p14="http://schemas.microsoft.com/office/powerpoint/2010/main" val="36780017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Responsible for </a:t>
            </a:r>
            <a:br>
              <a:rPr lang="en-US" dirty="0"/>
            </a:br>
            <a:r>
              <a:rPr lang="en-US" dirty="0"/>
              <a:t>Taking </a:t>
            </a:r>
            <a:r>
              <a:rPr lang="en-US" dirty="0" smtClean="0"/>
              <a:t>Action-UBCM</a:t>
            </a:r>
            <a:endParaRPr lang="en-US" dirty="0"/>
          </a:p>
        </p:txBody>
      </p:sp>
      <p:sp>
        <p:nvSpPr>
          <p:cNvPr id="3" name="Text Placeholder 2"/>
          <p:cNvSpPr>
            <a:spLocks noGrp="1"/>
          </p:cNvSpPr>
          <p:nvPr>
            <p:ph type="body" idx="1"/>
          </p:nvPr>
        </p:nvSpPr>
        <p:spPr>
          <a:xfrm>
            <a:off x="457200" y="1888061"/>
            <a:ext cx="8229600" cy="5257800"/>
          </a:xfrm>
        </p:spPr>
        <p:txBody>
          <a:bodyPr>
            <a:normAutofit/>
          </a:bodyPr>
          <a:lstStyle/>
          <a:p>
            <a:r>
              <a:rPr lang="en-US" sz="3000" dirty="0" smtClean="0"/>
              <a:t>Outreach -  presentations </a:t>
            </a:r>
            <a:r>
              <a:rPr lang="en-US" sz="3000" dirty="0"/>
              <a:t>to Canadian Institute of Forestry, </a:t>
            </a:r>
            <a:r>
              <a:rPr lang="en-US" sz="3000" dirty="0" smtClean="0"/>
              <a:t>BC </a:t>
            </a:r>
            <a:r>
              <a:rPr lang="en-US" sz="3000" dirty="0" err="1" smtClean="0"/>
              <a:t>Truckloggers</a:t>
            </a:r>
            <a:r>
              <a:rPr lang="en-US" sz="3000" dirty="0" smtClean="0"/>
              <a:t> Association, Association </a:t>
            </a:r>
            <a:r>
              <a:rPr lang="en-US" sz="3000" dirty="0"/>
              <a:t>of BC Professional </a:t>
            </a:r>
            <a:r>
              <a:rPr lang="en-US" sz="3000" dirty="0" smtClean="0"/>
              <a:t>Foresters and many others over the past year.</a:t>
            </a:r>
            <a:endParaRPr lang="en-US" sz="3000" dirty="0"/>
          </a:p>
          <a:p>
            <a:r>
              <a:rPr lang="en-US" sz="3000" dirty="0"/>
              <a:t>PAC Table </a:t>
            </a:r>
            <a:r>
              <a:rPr lang="en-US" sz="3000" dirty="0" smtClean="0"/>
              <a:t>– UBCM continues to </a:t>
            </a:r>
            <a:r>
              <a:rPr lang="en-US" sz="3000" dirty="0"/>
              <a:t>press for local gov’t recognition</a:t>
            </a:r>
          </a:p>
          <a:p>
            <a:r>
              <a:rPr lang="en-US" sz="3000" dirty="0"/>
              <a:t>Area Associations – encourage regional </a:t>
            </a:r>
            <a:r>
              <a:rPr lang="en-US" sz="3000" dirty="0" smtClean="0"/>
              <a:t>engagement with industry and forest districts</a:t>
            </a:r>
          </a:p>
          <a:p>
            <a:pPr marL="0" indent="0">
              <a:buNone/>
            </a:pPr>
            <a:endParaRPr lang="en-US" sz="3000" dirty="0"/>
          </a:p>
          <a:p>
            <a:endParaRPr lang="en-US" sz="3000" dirty="0"/>
          </a:p>
        </p:txBody>
      </p:sp>
    </p:spTree>
    <p:extLst>
      <p:ext uri="{BB962C8B-B14F-4D97-AF65-F5344CB8AC3E}">
        <p14:creationId xmlns:p14="http://schemas.microsoft.com/office/powerpoint/2010/main" val="36882402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Responsible for </a:t>
            </a:r>
            <a:br>
              <a:rPr lang="en-US" dirty="0"/>
            </a:br>
            <a:r>
              <a:rPr lang="en-US" dirty="0"/>
              <a:t>Taking </a:t>
            </a:r>
            <a:r>
              <a:rPr lang="en-US" dirty="0" smtClean="0"/>
              <a:t>Action- Communities</a:t>
            </a:r>
            <a:endParaRPr lang="en-US" dirty="0"/>
          </a:p>
        </p:txBody>
      </p:sp>
      <p:sp>
        <p:nvSpPr>
          <p:cNvPr id="3" name="Text Placeholder 2"/>
          <p:cNvSpPr>
            <a:spLocks noGrp="1"/>
          </p:cNvSpPr>
          <p:nvPr>
            <p:ph type="body" idx="1"/>
          </p:nvPr>
        </p:nvSpPr>
        <p:spPr/>
        <p:txBody>
          <a:bodyPr>
            <a:normAutofit/>
          </a:bodyPr>
          <a:lstStyle/>
          <a:p>
            <a:r>
              <a:rPr lang="en-US" sz="2800" dirty="0" smtClean="0"/>
              <a:t>Reach </a:t>
            </a:r>
            <a:r>
              <a:rPr lang="en-US" sz="2800" dirty="0"/>
              <a:t>out to </a:t>
            </a:r>
            <a:r>
              <a:rPr lang="en-US" sz="2800" dirty="0" smtClean="0"/>
              <a:t>the forest </a:t>
            </a:r>
            <a:r>
              <a:rPr lang="en-US" sz="2800" dirty="0"/>
              <a:t>industry in your community, engage, establish relationships, etc</a:t>
            </a:r>
            <a:r>
              <a:rPr lang="en-US" sz="2800" dirty="0" smtClean="0"/>
              <a:t>.</a:t>
            </a:r>
          </a:p>
          <a:p>
            <a:r>
              <a:rPr lang="en-CA" sz="2800" dirty="0" smtClean="0"/>
              <a:t>Work </a:t>
            </a:r>
            <a:r>
              <a:rPr lang="en-CA" sz="2800" dirty="0"/>
              <a:t>with industry and the Province to better understand what the </a:t>
            </a:r>
            <a:r>
              <a:rPr lang="en-CA" sz="2800" dirty="0" smtClean="0"/>
              <a:t>rules and </a:t>
            </a:r>
            <a:r>
              <a:rPr lang="en-CA" sz="2800" dirty="0"/>
              <a:t>regulations </a:t>
            </a:r>
            <a:r>
              <a:rPr lang="en-CA" sz="2800" dirty="0" smtClean="0"/>
              <a:t>are.</a:t>
            </a:r>
          </a:p>
          <a:p>
            <a:r>
              <a:rPr lang="en-CA" sz="2800" dirty="0"/>
              <a:t>UBCM, Area Associations and individual communities need to seek </a:t>
            </a:r>
            <a:r>
              <a:rPr lang="en-CA" sz="2800" dirty="0" smtClean="0"/>
              <a:t>out opportunities </a:t>
            </a:r>
            <a:r>
              <a:rPr lang="en-CA" sz="2800" dirty="0"/>
              <a:t>for local government representation on other forest related committees</a:t>
            </a:r>
            <a:r>
              <a:rPr lang="en-CA" sz="2800" dirty="0" smtClean="0"/>
              <a:t>.</a:t>
            </a:r>
          </a:p>
          <a:p>
            <a:r>
              <a:rPr lang="en-CA" sz="2800" dirty="0"/>
              <a:t>S</a:t>
            </a:r>
            <a:r>
              <a:rPr lang="en-CA" sz="2800" dirty="0" smtClean="0"/>
              <a:t>upport </a:t>
            </a:r>
            <a:r>
              <a:rPr lang="en-CA" sz="2800" dirty="0"/>
              <a:t>efforts to mandate sustainable forest management </a:t>
            </a:r>
            <a:r>
              <a:rPr lang="en-CA" sz="2800" dirty="0" smtClean="0"/>
              <a:t>certification</a:t>
            </a:r>
          </a:p>
          <a:p>
            <a:r>
              <a:rPr lang="en-US" sz="2800" dirty="0" smtClean="0"/>
              <a:t>Push for a long term forest strategy</a:t>
            </a:r>
            <a:endParaRPr lang="en-CA" sz="2800" dirty="0" smtClean="0"/>
          </a:p>
          <a:p>
            <a:endParaRPr lang="en-US" sz="3000" dirty="0"/>
          </a:p>
          <a:p>
            <a:endParaRPr lang="en-US" sz="3000" dirty="0"/>
          </a:p>
        </p:txBody>
      </p:sp>
    </p:spTree>
    <p:extLst>
      <p:ext uri="{BB962C8B-B14F-4D97-AF65-F5344CB8AC3E}">
        <p14:creationId xmlns:p14="http://schemas.microsoft.com/office/powerpoint/2010/main" val="32522439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Communities and Old Growth</a:t>
            </a:r>
            <a:endParaRPr lang="en-US" dirty="0"/>
          </a:p>
        </p:txBody>
      </p:sp>
      <p:sp>
        <p:nvSpPr>
          <p:cNvPr id="3" name="Text Placeholder 2"/>
          <p:cNvSpPr>
            <a:spLocks noGrp="1"/>
          </p:cNvSpPr>
          <p:nvPr>
            <p:ph type="body" idx="1"/>
          </p:nvPr>
        </p:nvSpPr>
        <p:spPr>
          <a:xfrm>
            <a:off x="457200" y="1667932"/>
            <a:ext cx="8229600" cy="5257800"/>
          </a:xfrm>
        </p:spPr>
        <p:txBody>
          <a:bodyPr>
            <a:normAutofit fontScale="85000" lnSpcReduction="10000"/>
          </a:bodyPr>
          <a:lstStyle/>
          <a:p>
            <a:r>
              <a:rPr lang="en-US" dirty="0" smtClean="0"/>
              <a:t>Competing demands on BC forests push our communities to the forefront of land base decision making.</a:t>
            </a:r>
          </a:p>
          <a:p>
            <a:r>
              <a:rPr lang="en-US" dirty="0" smtClean="0"/>
              <a:t>C27 – Protection of Old Growth endorsed as amended:</a:t>
            </a:r>
          </a:p>
          <a:p>
            <a:pPr marL="0" indent="0">
              <a:buNone/>
            </a:pPr>
            <a:r>
              <a:rPr lang="en-US" sz="2800" i="1" dirty="0" smtClean="0"/>
              <a:t>Therefore </a:t>
            </a:r>
            <a:r>
              <a:rPr lang="en-US" sz="2800" i="1" dirty="0"/>
              <a:t>be it resolved that the old-growth forest on provincial Crown Land on Vancouver Island be protected from logging</a:t>
            </a:r>
            <a:r>
              <a:rPr lang="en-US" sz="2800" i="1" dirty="0" smtClean="0"/>
              <a:t>;</a:t>
            </a:r>
            <a:endParaRPr lang="en-CA" sz="2800" i="1" dirty="0"/>
          </a:p>
          <a:p>
            <a:pPr marL="0" indent="0">
              <a:buNone/>
            </a:pPr>
            <a:r>
              <a:rPr lang="en-US" sz="2800" i="1" dirty="0"/>
              <a:t>And be it further resolved that </a:t>
            </a:r>
            <a:r>
              <a:rPr lang="en-US" sz="2800" b="1" i="1" dirty="0"/>
              <a:t>UBCM</a:t>
            </a:r>
            <a:r>
              <a:rPr lang="en-US" sz="2800" i="1" dirty="0"/>
              <a:t> send a letter to the provincial government—Minister of Forests, Lands and Natural Resource Operations—as well as relevant government organizations requesting that the Vancouver Island Land Use Plan be amended to protect all of Vancouver Island's remaining old growth forest on provincial Crown land.</a:t>
            </a:r>
            <a:endParaRPr lang="en-CA" sz="2800" i="1" dirty="0"/>
          </a:p>
          <a:p>
            <a:endParaRPr lang="en-US" dirty="0"/>
          </a:p>
          <a:p>
            <a:endParaRPr lang="en-US" dirty="0" smtClean="0"/>
          </a:p>
          <a:p>
            <a:endParaRPr lang="en-US" dirty="0"/>
          </a:p>
        </p:txBody>
      </p:sp>
    </p:spTree>
    <p:extLst>
      <p:ext uri="{BB962C8B-B14F-4D97-AF65-F5344CB8AC3E}">
        <p14:creationId xmlns:p14="http://schemas.microsoft.com/office/powerpoint/2010/main" val="18631871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3538</TotalTime>
  <Words>675</Words>
  <Application>Microsoft Macintosh PowerPoint</Application>
  <PresentationFormat>On-screen Show (4:3)</PresentationFormat>
  <Paragraphs>87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vt:lpstr>
      <vt:lpstr>Forestry Management: A Community Perspective  </vt:lpstr>
      <vt:lpstr>Presentation Overview</vt:lpstr>
      <vt:lpstr>UBCM and Forest Policy</vt:lpstr>
      <vt:lpstr>UBCM and Forest Policy</vt:lpstr>
      <vt:lpstr>Forest Policy Decision Making Round Table Summary</vt:lpstr>
      <vt:lpstr>Who is Responsible for  Taking Action</vt:lpstr>
      <vt:lpstr>Who is Responsible for  Taking Action-UBCM</vt:lpstr>
      <vt:lpstr>Who is Responsible for  Taking Action- Communities</vt:lpstr>
      <vt:lpstr>Communities and Old Growth</vt:lpstr>
      <vt:lpstr>A Way Forward: Next Steps</vt:lpstr>
      <vt:lpstr>A Way Forward: Next Steps</vt:lpstr>
      <vt:lpstr>Concluding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UBCM and the Resolutions Process</dc:title>
  <dc:creator>Brian Frenkel</dc:creator>
  <cp:lastModifiedBy>Liz Cookson</cp:lastModifiedBy>
  <cp:revision>250</cp:revision>
  <cp:lastPrinted>2016-05-10T22:28:06Z</cp:lastPrinted>
  <dcterms:created xsi:type="dcterms:W3CDTF">2015-04-27T23:21:56Z</dcterms:created>
  <dcterms:modified xsi:type="dcterms:W3CDTF">2017-04-08T20:19:27Z</dcterms:modified>
</cp:coreProperties>
</file>