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 id="2147483714" r:id="rId3"/>
    <p:sldMasterId id="2147483660" r:id="rId4"/>
    <p:sldMasterId id="2147483688" r:id="rId5"/>
    <p:sldMasterId id="2147483727" r:id="rId6"/>
    <p:sldMasterId id="2147483740" r:id="rId7"/>
  </p:sldMasterIdLst>
  <p:notesMasterIdLst>
    <p:notesMasterId r:id="rId57"/>
  </p:notesMasterIdLst>
  <p:sldIdLst>
    <p:sldId id="381" r:id="rId8"/>
    <p:sldId id="306" r:id="rId9"/>
    <p:sldId id="307" r:id="rId10"/>
    <p:sldId id="313" r:id="rId11"/>
    <p:sldId id="342" r:id="rId12"/>
    <p:sldId id="308" r:id="rId13"/>
    <p:sldId id="373" r:id="rId14"/>
    <p:sldId id="344" r:id="rId15"/>
    <p:sldId id="315" r:id="rId16"/>
    <p:sldId id="264" r:id="rId17"/>
    <p:sldId id="265" r:id="rId18"/>
    <p:sldId id="363" r:id="rId19"/>
    <p:sldId id="364" r:id="rId20"/>
    <p:sldId id="365" r:id="rId21"/>
    <p:sldId id="374" r:id="rId22"/>
    <p:sldId id="387" r:id="rId23"/>
    <p:sldId id="367" r:id="rId24"/>
    <p:sldId id="371" r:id="rId25"/>
    <p:sldId id="384" r:id="rId26"/>
    <p:sldId id="376" r:id="rId27"/>
    <p:sldId id="386" r:id="rId28"/>
    <p:sldId id="377" r:id="rId29"/>
    <p:sldId id="385" r:id="rId30"/>
    <p:sldId id="413" r:id="rId31"/>
    <p:sldId id="391" r:id="rId32"/>
    <p:sldId id="392" r:id="rId33"/>
    <p:sldId id="393" r:id="rId34"/>
    <p:sldId id="394" r:id="rId35"/>
    <p:sldId id="395" r:id="rId36"/>
    <p:sldId id="396" r:id="rId37"/>
    <p:sldId id="397" r:id="rId38"/>
    <p:sldId id="398" r:id="rId39"/>
    <p:sldId id="399" r:id="rId40"/>
    <p:sldId id="400"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388" r:id="rId54"/>
    <p:sldId id="389" r:id="rId55"/>
    <p:sldId id="390"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0A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50" autoAdjust="0"/>
  </p:normalViewPr>
  <p:slideViewPr>
    <p:cSldViewPr>
      <p:cViewPr varScale="1">
        <p:scale>
          <a:sx n="52" d="100"/>
          <a:sy n="52" d="100"/>
        </p:scale>
        <p:origin x="19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036ED-9991-477D-A1CF-3D966D94112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7665BBB1-A417-4D22-A9AB-C05804F1AA9D}">
      <dgm:prSet phldrT="[Text]"/>
      <dgm:spPr/>
      <dgm:t>
        <a:bodyPr/>
        <a:lstStyle/>
        <a:p>
          <a:r>
            <a:rPr lang="en-US" dirty="0" smtClean="0"/>
            <a:t>GOAL: Efficient Cooperative management of Invasive Species</a:t>
          </a:r>
          <a:endParaRPr lang="en-US" dirty="0"/>
        </a:p>
      </dgm:t>
    </dgm:pt>
    <dgm:pt modelId="{380558B4-D075-4103-A5B3-9F513E4ED210}" type="parTrans" cxnId="{CF666333-13F8-4064-9B2D-27F76908118D}">
      <dgm:prSet/>
      <dgm:spPr/>
      <dgm:t>
        <a:bodyPr/>
        <a:lstStyle/>
        <a:p>
          <a:endParaRPr lang="en-US"/>
        </a:p>
      </dgm:t>
    </dgm:pt>
    <dgm:pt modelId="{9E108410-01BB-4A5F-81E6-02CB3231BA74}" type="sibTrans" cxnId="{CF666333-13F8-4064-9B2D-27F76908118D}">
      <dgm:prSet/>
      <dgm:spPr/>
      <dgm:t>
        <a:bodyPr/>
        <a:lstStyle/>
        <a:p>
          <a:endParaRPr lang="en-US"/>
        </a:p>
      </dgm:t>
    </dgm:pt>
    <dgm:pt modelId="{F3042DA5-DA83-4B50-85E8-D59747699F04}">
      <dgm:prSet phldrT="[Text]" custT="1"/>
      <dgm:spPr/>
      <dgm:t>
        <a:bodyPr/>
        <a:lstStyle/>
        <a:p>
          <a:r>
            <a:rPr lang="en-US" sz="1400" dirty="0" smtClean="0"/>
            <a:t>Comox Valley </a:t>
          </a:r>
          <a:endParaRPr lang="en-US" sz="1400" dirty="0"/>
        </a:p>
      </dgm:t>
    </dgm:pt>
    <dgm:pt modelId="{A7832831-FDD6-4697-BD06-7E04047916DF}" type="parTrans" cxnId="{46E7C93A-9C80-4D30-9653-66EE163AD22D}">
      <dgm:prSet/>
      <dgm:spPr/>
      <dgm:t>
        <a:bodyPr/>
        <a:lstStyle/>
        <a:p>
          <a:endParaRPr lang="en-US"/>
        </a:p>
      </dgm:t>
    </dgm:pt>
    <dgm:pt modelId="{8B657F85-9B68-44B2-85DE-4A0A1129FC43}" type="sibTrans" cxnId="{46E7C93A-9C80-4D30-9653-66EE163AD22D}">
      <dgm:prSet/>
      <dgm:spPr/>
      <dgm:t>
        <a:bodyPr/>
        <a:lstStyle/>
        <a:p>
          <a:endParaRPr lang="en-US"/>
        </a:p>
      </dgm:t>
    </dgm:pt>
    <dgm:pt modelId="{4E528F69-FDF4-4A75-8261-69385685EB55}">
      <dgm:prSet phldrT="[Text]" custT="1"/>
      <dgm:spPr/>
      <dgm:t>
        <a:bodyPr/>
        <a:lstStyle/>
        <a:p>
          <a:r>
            <a:rPr lang="en-US" sz="1400" dirty="0" smtClean="0"/>
            <a:t>Alberni-</a:t>
          </a:r>
          <a:r>
            <a:rPr lang="en-US" sz="1400" dirty="0" err="1" smtClean="0"/>
            <a:t>Clayoquot</a:t>
          </a:r>
          <a:r>
            <a:rPr lang="en-US" sz="1200" dirty="0" smtClean="0"/>
            <a:t> </a:t>
          </a:r>
          <a:endParaRPr lang="en-US" sz="1200" dirty="0"/>
        </a:p>
      </dgm:t>
    </dgm:pt>
    <dgm:pt modelId="{0703F6F1-3CD6-4672-AB3B-89BE39B8E255}" type="parTrans" cxnId="{527CEF0A-89CA-4977-9C61-30713DCC1FC0}">
      <dgm:prSet/>
      <dgm:spPr/>
      <dgm:t>
        <a:bodyPr/>
        <a:lstStyle/>
        <a:p>
          <a:endParaRPr lang="en-US"/>
        </a:p>
      </dgm:t>
    </dgm:pt>
    <dgm:pt modelId="{2849B02C-0D8B-4CAC-B0BE-D0747BD69D1F}" type="sibTrans" cxnId="{527CEF0A-89CA-4977-9C61-30713DCC1FC0}">
      <dgm:prSet/>
      <dgm:spPr/>
      <dgm:t>
        <a:bodyPr/>
        <a:lstStyle/>
        <a:p>
          <a:endParaRPr lang="en-US"/>
        </a:p>
      </dgm:t>
    </dgm:pt>
    <dgm:pt modelId="{8986C787-2E37-4046-A46E-535ED4482FCC}">
      <dgm:prSet phldrT="[Text]" custT="1"/>
      <dgm:spPr/>
      <dgm:t>
        <a:bodyPr/>
        <a:lstStyle/>
        <a:p>
          <a:r>
            <a:rPr lang="en-US" sz="1300" dirty="0" err="1" smtClean="0"/>
            <a:t>Strathcona</a:t>
          </a:r>
          <a:r>
            <a:rPr lang="en-US" sz="1300" dirty="0" smtClean="0"/>
            <a:t> </a:t>
          </a:r>
          <a:endParaRPr lang="en-US" sz="1300" dirty="0"/>
        </a:p>
      </dgm:t>
    </dgm:pt>
    <dgm:pt modelId="{275F33B8-5C5B-4877-AB6C-1B89553D7409}" type="parTrans" cxnId="{72798FD8-9909-434E-BA31-EB64C02EC0B3}">
      <dgm:prSet/>
      <dgm:spPr/>
      <dgm:t>
        <a:bodyPr/>
        <a:lstStyle/>
        <a:p>
          <a:endParaRPr lang="en-US"/>
        </a:p>
      </dgm:t>
    </dgm:pt>
    <dgm:pt modelId="{CD41A6AB-2935-4D09-8CF1-3A97A153164C}" type="sibTrans" cxnId="{72798FD8-9909-434E-BA31-EB64C02EC0B3}">
      <dgm:prSet/>
      <dgm:spPr/>
      <dgm:t>
        <a:bodyPr/>
        <a:lstStyle/>
        <a:p>
          <a:endParaRPr lang="en-US"/>
        </a:p>
      </dgm:t>
    </dgm:pt>
    <dgm:pt modelId="{FD615A6F-0CA5-4190-B9B9-43F1CE92AD7F}">
      <dgm:prSet custT="1"/>
      <dgm:spPr/>
      <dgm:t>
        <a:bodyPr/>
        <a:lstStyle/>
        <a:p>
          <a:r>
            <a:rPr lang="en-US" sz="1400" dirty="0" smtClean="0"/>
            <a:t>Powell River</a:t>
          </a:r>
          <a:endParaRPr lang="en-US" sz="1400" dirty="0"/>
        </a:p>
      </dgm:t>
    </dgm:pt>
    <dgm:pt modelId="{621D683E-CB06-4983-9A86-003198002D54}" type="parTrans" cxnId="{2DBDAC5C-EEFC-4271-85D0-D9141E2D11E9}">
      <dgm:prSet/>
      <dgm:spPr/>
      <dgm:t>
        <a:bodyPr/>
        <a:lstStyle/>
        <a:p>
          <a:endParaRPr lang="en-US"/>
        </a:p>
      </dgm:t>
    </dgm:pt>
    <dgm:pt modelId="{9CB2D8EA-2D73-4508-A881-689EEB620B71}" type="sibTrans" cxnId="{2DBDAC5C-EEFC-4271-85D0-D9141E2D11E9}">
      <dgm:prSet/>
      <dgm:spPr/>
      <dgm:t>
        <a:bodyPr/>
        <a:lstStyle/>
        <a:p>
          <a:endParaRPr lang="en-US"/>
        </a:p>
      </dgm:t>
    </dgm:pt>
    <dgm:pt modelId="{FB887CBF-C53E-48C3-8455-4CAD66110D1D}">
      <dgm:prSet custT="1"/>
      <dgm:spPr/>
      <dgm:t>
        <a:bodyPr/>
        <a:lstStyle/>
        <a:p>
          <a:r>
            <a:rPr lang="en-US" sz="1400" dirty="0" smtClean="0"/>
            <a:t>Cowichan Valley</a:t>
          </a:r>
          <a:endParaRPr lang="en-US" sz="1400" dirty="0"/>
        </a:p>
      </dgm:t>
    </dgm:pt>
    <dgm:pt modelId="{F657A193-4AB1-4F8F-98BD-F6CFB3ED6107}" type="parTrans" cxnId="{C736BC36-101A-4841-B676-A46CC2CFEC5E}">
      <dgm:prSet/>
      <dgm:spPr/>
      <dgm:t>
        <a:bodyPr/>
        <a:lstStyle/>
        <a:p>
          <a:endParaRPr lang="en-US"/>
        </a:p>
      </dgm:t>
    </dgm:pt>
    <dgm:pt modelId="{0B240A79-DD33-490B-B291-17064DD602CD}" type="sibTrans" cxnId="{C736BC36-101A-4841-B676-A46CC2CFEC5E}">
      <dgm:prSet/>
      <dgm:spPr/>
      <dgm:t>
        <a:bodyPr/>
        <a:lstStyle/>
        <a:p>
          <a:endParaRPr lang="en-US"/>
        </a:p>
      </dgm:t>
    </dgm:pt>
    <dgm:pt modelId="{5DD8BC31-C8CF-4BEF-8F4E-97AC529874C1}">
      <dgm:prSet custT="1"/>
      <dgm:spPr/>
      <dgm:t>
        <a:bodyPr/>
        <a:lstStyle/>
        <a:p>
          <a:r>
            <a:rPr lang="en-US" sz="1400" dirty="0" smtClean="0"/>
            <a:t>Nanaimo</a:t>
          </a:r>
          <a:r>
            <a:rPr lang="en-US" sz="1200" dirty="0" smtClean="0"/>
            <a:t> </a:t>
          </a:r>
          <a:endParaRPr lang="en-US" sz="1200" dirty="0"/>
        </a:p>
      </dgm:t>
    </dgm:pt>
    <dgm:pt modelId="{BA386F37-D39E-4A5A-801B-03DB22CCCEE9}" type="parTrans" cxnId="{66D298E6-34BF-471C-9B93-447634DA379C}">
      <dgm:prSet/>
      <dgm:spPr/>
      <dgm:t>
        <a:bodyPr/>
        <a:lstStyle/>
        <a:p>
          <a:endParaRPr lang="en-US"/>
        </a:p>
      </dgm:t>
    </dgm:pt>
    <dgm:pt modelId="{B81CD8F1-EE9E-49F9-8CC0-2C38BDE20508}" type="sibTrans" cxnId="{66D298E6-34BF-471C-9B93-447634DA379C}">
      <dgm:prSet/>
      <dgm:spPr/>
      <dgm:t>
        <a:bodyPr/>
        <a:lstStyle/>
        <a:p>
          <a:endParaRPr lang="en-US"/>
        </a:p>
      </dgm:t>
    </dgm:pt>
    <dgm:pt modelId="{824CE5AF-C427-4F88-B62F-2FBD391C0286}">
      <dgm:prSet phldrT="[Text]"/>
      <dgm:spPr/>
      <dgm:t>
        <a:bodyPr/>
        <a:lstStyle/>
        <a:p>
          <a:r>
            <a:rPr lang="en-US" dirty="0" smtClean="0"/>
            <a:t>Mount Waddington </a:t>
          </a:r>
          <a:endParaRPr lang="en-US" dirty="0"/>
        </a:p>
      </dgm:t>
    </dgm:pt>
    <dgm:pt modelId="{D8C43BDE-A840-4E21-A1A3-A97B034284EE}" type="sibTrans" cxnId="{47D7F7E5-D232-4D9B-A12D-2BCB4484429D}">
      <dgm:prSet/>
      <dgm:spPr/>
      <dgm:t>
        <a:bodyPr/>
        <a:lstStyle/>
        <a:p>
          <a:endParaRPr lang="en-US"/>
        </a:p>
      </dgm:t>
    </dgm:pt>
    <dgm:pt modelId="{48281C27-2A36-4C1C-B51B-2E7025E8531D}" type="parTrans" cxnId="{47D7F7E5-D232-4D9B-A12D-2BCB4484429D}">
      <dgm:prSet/>
      <dgm:spPr/>
      <dgm:t>
        <a:bodyPr/>
        <a:lstStyle/>
        <a:p>
          <a:endParaRPr lang="en-US"/>
        </a:p>
      </dgm:t>
    </dgm:pt>
    <dgm:pt modelId="{D38B375B-3F7D-4059-8479-980DA892E8F7}" type="pres">
      <dgm:prSet presAssocID="{D2F036ED-9991-477D-A1CF-3D966D941124}" presName="composite" presStyleCnt="0">
        <dgm:presLayoutVars>
          <dgm:chMax val="1"/>
          <dgm:dir/>
          <dgm:resizeHandles val="exact"/>
        </dgm:presLayoutVars>
      </dgm:prSet>
      <dgm:spPr/>
      <dgm:t>
        <a:bodyPr/>
        <a:lstStyle/>
        <a:p>
          <a:endParaRPr lang="en-US"/>
        </a:p>
      </dgm:t>
    </dgm:pt>
    <dgm:pt modelId="{906B2186-8E79-47AE-ADE2-69BC0D77B720}" type="pres">
      <dgm:prSet presAssocID="{D2F036ED-9991-477D-A1CF-3D966D941124}" presName="radial" presStyleCnt="0">
        <dgm:presLayoutVars>
          <dgm:animLvl val="ctr"/>
        </dgm:presLayoutVars>
      </dgm:prSet>
      <dgm:spPr/>
    </dgm:pt>
    <dgm:pt modelId="{11C9A11B-6690-44DA-AE33-9977CC04828C}" type="pres">
      <dgm:prSet presAssocID="{7665BBB1-A417-4D22-A9AB-C05804F1AA9D}" presName="centerShape" presStyleLbl="vennNode1" presStyleIdx="0" presStyleCnt="8"/>
      <dgm:spPr/>
      <dgm:t>
        <a:bodyPr/>
        <a:lstStyle/>
        <a:p>
          <a:endParaRPr lang="en-US"/>
        </a:p>
      </dgm:t>
    </dgm:pt>
    <dgm:pt modelId="{6E04EB4A-CB97-4CC8-B840-F1510695C8E6}" type="pres">
      <dgm:prSet presAssocID="{824CE5AF-C427-4F88-B62F-2FBD391C0286}" presName="node" presStyleLbl="vennNode1" presStyleIdx="1" presStyleCnt="8">
        <dgm:presLayoutVars>
          <dgm:bulletEnabled val="1"/>
        </dgm:presLayoutVars>
      </dgm:prSet>
      <dgm:spPr/>
      <dgm:t>
        <a:bodyPr/>
        <a:lstStyle/>
        <a:p>
          <a:endParaRPr lang="en-US"/>
        </a:p>
      </dgm:t>
    </dgm:pt>
    <dgm:pt modelId="{2F98E4B8-5A43-4F67-A2C3-AADF1D3ABE67}" type="pres">
      <dgm:prSet presAssocID="{F3042DA5-DA83-4B50-85E8-D59747699F04}" presName="node" presStyleLbl="vennNode1" presStyleIdx="2" presStyleCnt="8">
        <dgm:presLayoutVars>
          <dgm:bulletEnabled val="1"/>
        </dgm:presLayoutVars>
      </dgm:prSet>
      <dgm:spPr/>
      <dgm:t>
        <a:bodyPr/>
        <a:lstStyle/>
        <a:p>
          <a:endParaRPr lang="en-US"/>
        </a:p>
      </dgm:t>
    </dgm:pt>
    <dgm:pt modelId="{3A28FE47-2EFB-4571-B476-7403732F9D6B}" type="pres">
      <dgm:prSet presAssocID="{FD615A6F-0CA5-4190-B9B9-43F1CE92AD7F}" presName="node" presStyleLbl="vennNode1" presStyleIdx="3" presStyleCnt="8">
        <dgm:presLayoutVars>
          <dgm:bulletEnabled val="1"/>
        </dgm:presLayoutVars>
      </dgm:prSet>
      <dgm:spPr/>
      <dgm:t>
        <a:bodyPr/>
        <a:lstStyle/>
        <a:p>
          <a:endParaRPr lang="en-US"/>
        </a:p>
      </dgm:t>
    </dgm:pt>
    <dgm:pt modelId="{8852DDA7-1AF6-4E3C-B58A-06726120AA79}" type="pres">
      <dgm:prSet presAssocID="{5DD8BC31-C8CF-4BEF-8F4E-97AC529874C1}" presName="node" presStyleLbl="vennNode1" presStyleIdx="4" presStyleCnt="8">
        <dgm:presLayoutVars>
          <dgm:bulletEnabled val="1"/>
        </dgm:presLayoutVars>
      </dgm:prSet>
      <dgm:spPr/>
      <dgm:t>
        <a:bodyPr/>
        <a:lstStyle/>
        <a:p>
          <a:endParaRPr lang="en-US"/>
        </a:p>
      </dgm:t>
    </dgm:pt>
    <dgm:pt modelId="{3867B632-2C5A-4C70-8199-E46452206BEA}" type="pres">
      <dgm:prSet presAssocID="{FB887CBF-C53E-48C3-8455-4CAD66110D1D}" presName="node" presStyleLbl="vennNode1" presStyleIdx="5" presStyleCnt="8">
        <dgm:presLayoutVars>
          <dgm:bulletEnabled val="1"/>
        </dgm:presLayoutVars>
      </dgm:prSet>
      <dgm:spPr/>
      <dgm:t>
        <a:bodyPr/>
        <a:lstStyle/>
        <a:p>
          <a:endParaRPr lang="en-US"/>
        </a:p>
      </dgm:t>
    </dgm:pt>
    <dgm:pt modelId="{5D692D1D-06D1-4DB9-9D1A-CADBC860CAEF}" type="pres">
      <dgm:prSet presAssocID="{4E528F69-FDF4-4A75-8261-69385685EB55}" presName="node" presStyleLbl="vennNode1" presStyleIdx="6" presStyleCnt="8">
        <dgm:presLayoutVars>
          <dgm:bulletEnabled val="1"/>
        </dgm:presLayoutVars>
      </dgm:prSet>
      <dgm:spPr/>
      <dgm:t>
        <a:bodyPr/>
        <a:lstStyle/>
        <a:p>
          <a:endParaRPr lang="en-US"/>
        </a:p>
      </dgm:t>
    </dgm:pt>
    <dgm:pt modelId="{E654BFD5-EE09-4419-97B2-6E158A6FE500}" type="pres">
      <dgm:prSet presAssocID="{8986C787-2E37-4046-A46E-535ED4482FCC}" presName="node" presStyleLbl="vennNode1" presStyleIdx="7" presStyleCnt="8">
        <dgm:presLayoutVars>
          <dgm:bulletEnabled val="1"/>
        </dgm:presLayoutVars>
      </dgm:prSet>
      <dgm:spPr/>
      <dgm:t>
        <a:bodyPr/>
        <a:lstStyle/>
        <a:p>
          <a:endParaRPr lang="en-US"/>
        </a:p>
      </dgm:t>
    </dgm:pt>
  </dgm:ptLst>
  <dgm:cxnLst>
    <dgm:cxn modelId="{2DBDAC5C-EEFC-4271-85D0-D9141E2D11E9}" srcId="{7665BBB1-A417-4D22-A9AB-C05804F1AA9D}" destId="{FD615A6F-0CA5-4190-B9B9-43F1CE92AD7F}" srcOrd="2" destOrd="0" parTransId="{621D683E-CB06-4983-9A86-003198002D54}" sibTransId="{9CB2D8EA-2D73-4508-A881-689EEB620B71}"/>
    <dgm:cxn modelId="{527CEF0A-89CA-4977-9C61-30713DCC1FC0}" srcId="{7665BBB1-A417-4D22-A9AB-C05804F1AA9D}" destId="{4E528F69-FDF4-4A75-8261-69385685EB55}" srcOrd="5" destOrd="0" parTransId="{0703F6F1-3CD6-4672-AB3B-89BE39B8E255}" sibTransId="{2849B02C-0D8B-4CAC-B0BE-D0747BD69D1F}"/>
    <dgm:cxn modelId="{72798FD8-9909-434E-BA31-EB64C02EC0B3}" srcId="{7665BBB1-A417-4D22-A9AB-C05804F1AA9D}" destId="{8986C787-2E37-4046-A46E-535ED4482FCC}" srcOrd="6" destOrd="0" parTransId="{275F33B8-5C5B-4877-AB6C-1B89553D7409}" sibTransId="{CD41A6AB-2935-4D09-8CF1-3A97A153164C}"/>
    <dgm:cxn modelId="{2F124D86-4CBA-4532-89F2-0D3C12C8649C}" type="presOf" srcId="{F3042DA5-DA83-4B50-85E8-D59747699F04}" destId="{2F98E4B8-5A43-4F67-A2C3-AADF1D3ABE67}" srcOrd="0" destOrd="0" presId="urn:microsoft.com/office/officeart/2005/8/layout/radial3"/>
    <dgm:cxn modelId="{46E7C93A-9C80-4D30-9653-66EE163AD22D}" srcId="{7665BBB1-A417-4D22-A9AB-C05804F1AA9D}" destId="{F3042DA5-DA83-4B50-85E8-D59747699F04}" srcOrd="1" destOrd="0" parTransId="{A7832831-FDD6-4697-BD06-7E04047916DF}" sibTransId="{8B657F85-9B68-44B2-85DE-4A0A1129FC43}"/>
    <dgm:cxn modelId="{C736BC36-101A-4841-B676-A46CC2CFEC5E}" srcId="{7665BBB1-A417-4D22-A9AB-C05804F1AA9D}" destId="{FB887CBF-C53E-48C3-8455-4CAD66110D1D}" srcOrd="4" destOrd="0" parTransId="{F657A193-4AB1-4F8F-98BD-F6CFB3ED6107}" sibTransId="{0B240A79-DD33-490B-B291-17064DD602CD}"/>
    <dgm:cxn modelId="{4050480F-997A-4373-9106-6BD5C53C9ABF}" type="presOf" srcId="{5DD8BC31-C8CF-4BEF-8F4E-97AC529874C1}" destId="{8852DDA7-1AF6-4E3C-B58A-06726120AA79}" srcOrd="0" destOrd="0" presId="urn:microsoft.com/office/officeart/2005/8/layout/radial3"/>
    <dgm:cxn modelId="{9FC1927F-A96D-4D46-8008-0A24D72653B6}" type="presOf" srcId="{824CE5AF-C427-4F88-B62F-2FBD391C0286}" destId="{6E04EB4A-CB97-4CC8-B840-F1510695C8E6}" srcOrd="0" destOrd="0" presId="urn:microsoft.com/office/officeart/2005/8/layout/radial3"/>
    <dgm:cxn modelId="{9FDE5E7B-2E76-4F4B-80A2-7669112CA7BC}" type="presOf" srcId="{FD615A6F-0CA5-4190-B9B9-43F1CE92AD7F}" destId="{3A28FE47-2EFB-4571-B476-7403732F9D6B}" srcOrd="0" destOrd="0" presId="urn:microsoft.com/office/officeart/2005/8/layout/radial3"/>
    <dgm:cxn modelId="{CF666333-13F8-4064-9B2D-27F76908118D}" srcId="{D2F036ED-9991-477D-A1CF-3D966D941124}" destId="{7665BBB1-A417-4D22-A9AB-C05804F1AA9D}" srcOrd="0" destOrd="0" parTransId="{380558B4-D075-4103-A5B3-9F513E4ED210}" sibTransId="{9E108410-01BB-4A5F-81E6-02CB3231BA74}"/>
    <dgm:cxn modelId="{CF5D51B4-9197-462A-94BF-F16A7912555F}" type="presOf" srcId="{4E528F69-FDF4-4A75-8261-69385685EB55}" destId="{5D692D1D-06D1-4DB9-9D1A-CADBC860CAEF}" srcOrd="0" destOrd="0" presId="urn:microsoft.com/office/officeart/2005/8/layout/radial3"/>
    <dgm:cxn modelId="{47D7F7E5-D232-4D9B-A12D-2BCB4484429D}" srcId="{7665BBB1-A417-4D22-A9AB-C05804F1AA9D}" destId="{824CE5AF-C427-4F88-B62F-2FBD391C0286}" srcOrd="0" destOrd="0" parTransId="{48281C27-2A36-4C1C-B51B-2E7025E8531D}" sibTransId="{D8C43BDE-A840-4E21-A1A3-A97B034284EE}"/>
    <dgm:cxn modelId="{B2D9B0F8-DA20-46F1-B88B-138970D51157}" type="presOf" srcId="{8986C787-2E37-4046-A46E-535ED4482FCC}" destId="{E654BFD5-EE09-4419-97B2-6E158A6FE500}" srcOrd="0" destOrd="0" presId="urn:microsoft.com/office/officeart/2005/8/layout/radial3"/>
    <dgm:cxn modelId="{10F24568-05A3-40EC-83C9-7A1F0F185117}" type="presOf" srcId="{FB887CBF-C53E-48C3-8455-4CAD66110D1D}" destId="{3867B632-2C5A-4C70-8199-E46452206BEA}" srcOrd="0" destOrd="0" presId="urn:microsoft.com/office/officeart/2005/8/layout/radial3"/>
    <dgm:cxn modelId="{66D298E6-34BF-471C-9B93-447634DA379C}" srcId="{7665BBB1-A417-4D22-A9AB-C05804F1AA9D}" destId="{5DD8BC31-C8CF-4BEF-8F4E-97AC529874C1}" srcOrd="3" destOrd="0" parTransId="{BA386F37-D39E-4A5A-801B-03DB22CCCEE9}" sibTransId="{B81CD8F1-EE9E-49F9-8CC0-2C38BDE20508}"/>
    <dgm:cxn modelId="{984D8C95-2E4B-46D2-8834-01EF98377D18}" type="presOf" srcId="{D2F036ED-9991-477D-A1CF-3D966D941124}" destId="{D38B375B-3F7D-4059-8479-980DA892E8F7}" srcOrd="0" destOrd="0" presId="urn:microsoft.com/office/officeart/2005/8/layout/radial3"/>
    <dgm:cxn modelId="{FE936F70-95F0-4C95-9A62-A2FFB1FCE1A7}" type="presOf" srcId="{7665BBB1-A417-4D22-A9AB-C05804F1AA9D}" destId="{11C9A11B-6690-44DA-AE33-9977CC04828C}" srcOrd="0" destOrd="0" presId="urn:microsoft.com/office/officeart/2005/8/layout/radial3"/>
    <dgm:cxn modelId="{AD42F317-98CB-4BD4-82DF-45BAE93ACF6D}" type="presParOf" srcId="{D38B375B-3F7D-4059-8479-980DA892E8F7}" destId="{906B2186-8E79-47AE-ADE2-69BC0D77B720}" srcOrd="0" destOrd="0" presId="urn:microsoft.com/office/officeart/2005/8/layout/radial3"/>
    <dgm:cxn modelId="{69703D9E-70D8-4F98-A237-1825886EC19D}" type="presParOf" srcId="{906B2186-8E79-47AE-ADE2-69BC0D77B720}" destId="{11C9A11B-6690-44DA-AE33-9977CC04828C}" srcOrd="0" destOrd="0" presId="urn:microsoft.com/office/officeart/2005/8/layout/radial3"/>
    <dgm:cxn modelId="{1A32DF2F-197D-4A6A-B0EE-BDAC16F9B1F4}" type="presParOf" srcId="{906B2186-8E79-47AE-ADE2-69BC0D77B720}" destId="{6E04EB4A-CB97-4CC8-B840-F1510695C8E6}" srcOrd="1" destOrd="0" presId="urn:microsoft.com/office/officeart/2005/8/layout/radial3"/>
    <dgm:cxn modelId="{4FFD98EB-A0AD-42DA-A2FB-8425682C70D5}" type="presParOf" srcId="{906B2186-8E79-47AE-ADE2-69BC0D77B720}" destId="{2F98E4B8-5A43-4F67-A2C3-AADF1D3ABE67}" srcOrd="2" destOrd="0" presId="urn:microsoft.com/office/officeart/2005/8/layout/radial3"/>
    <dgm:cxn modelId="{2AB3E0B8-4699-4DAF-9214-2340170F4CEE}" type="presParOf" srcId="{906B2186-8E79-47AE-ADE2-69BC0D77B720}" destId="{3A28FE47-2EFB-4571-B476-7403732F9D6B}" srcOrd="3" destOrd="0" presId="urn:microsoft.com/office/officeart/2005/8/layout/radial3"/>
    <dgm:cxn modelId="{7680474E-197E-4B07-AFAD-82913FF58622}" type="presParOf" srcId="{906B2186-8E79-47AE-ADE2-69BC0D77B720}" destId="{8852DDA7-1AF6-4E3C-B58A-06726120AA79}" srcOrd="4" destOrd="0" presId="urn:microsoft.com/office/officeart/2005/8/layout/radial3"/>
    <dgm:cxn modelId="{6C239D29-AACF-443C-B7DF-84FD7839F2AE}" type="presParOf" srcId="{906B2186-8E79-47AE-ADE2-69BC0D77B720}" destId="{3867B632-2C5A-4C70-8199-E46452206BEA}" srcOrd="5" destOrd="0" presId="urn:microsoft.com/office/officeart/2005/8/layout/radial3"/>
    <dgm:cxn modelId="{8BD5ADC2-C46B-4020-A123-A43AD3392DE9}" type="presParOf" srcId="{906B2186-8E79-47AE-ADE2-69BC0D77B720}" destId="{5D692D1D-06D1-4DB9-9D1A-CADBC860CAEF}" srcOrd="6" destOrd="0" presId="urn:microsoft.com/office/officeart/2005/8/layout/radial3"/>
    <dgm:cxn modelId="{3DBFEB53-B328-4F5C-A928-32F1B2A614EC}" type="presParOf" srcId="{906B2186-8E79-47AE-ADE2-69BC0D77B720}" destId="{E654BFD5-EE09-4419-97B2-6E158A6FE500}"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9A11B-6690-44DA-AE33-9977CC04828C}">
      <dsp:nvSpPr>
        <dsp:cNvPr id="0" name=""/>
        <dsp:cNvSpPr/>
      </dsp:nvSpPr>
      <dsp:spPr>
        <a:xfrm>
          <a:off x="2071485" y="1166949"/>
          <a:ext cx="2791228" cy="279122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GOAL: Efficient Cooperative management of Invasive Species</a:t>
          </a:r>
          <a:endParaRPr lang="en-US" sz="2200" kern="1200" dirty="0"/>
        </a:p>
      </dsp:txBody>
      <dsp:txXfrm>
        <a:off x="2480251" y="1575715"/>
        <a:ext cx="1973696" cy="1973696"/>
      </dsp:txXfrm>
    </dsp:sp>
    <dsp:sp modelId="{6E04EB4A-CB97-4CC8-B840-F1510695C8E6}">
      <dsp:nvSpPr>
        <dsp:cNvPr id="0" name=""/>
        <dsp:cNvSpPr/>
      </dsp:nvSpPr>
      <dsp:spPr>
        <a:xfrm>
          <a:off x="2769292" y="45999"/>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Mount Waddington </a:t>
          </a:r>
          <a:endParaRPr lang="en-US" sz="1200" kern="1200" dirty="0"/>
        </a:p>
      </dsp:txBody>
      <dsp:txXfrm>
        <a:off x="2973675" y="250382"/>
        <a:ext cx="986848" cy="986848"/>
      </dsp:txXfrm>
    </dsp:sp>
    <dsp:sp modelId="{2F98E4B8-5A43-4F67-A2C3-AADF1D3ABE67}">
      <dsp:nvSpPr>
        <dsp:cNvPr id="0" name=""/>
        <dsp:cNvSpPr/>
      </dsp:nvSpPr>
      <dsp:spPr>
        <a:xfrm>
          <a:off x="4191254" y="730779"/>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Comox Valley </a:t>
          </a:r>
          <a:endParaRPr lang="en-US" sz="1400" kern="1200" dirty="0"/>
        </a:p>
      </dsp:txBody>
      <dsp:txXfrm>
        <a:off x="4395637" y="935162"/>
        <a:ext cx="986848" cy="986848"/>
      </dsp:txXfrm>
    </dsp:sp>
    <dsp:sp modelId="{3A28FE47-2EFB-4571-B476-7403732F9D6B}">
      <dsp:nvSpPr>
        <dsp:cNvPr id="0" name=""/>
        <dsp:cNvSpPr/>
      </dsp:nvSpPr>
      <dsp:spPr>
        <a:xfrm>
          <a:off x="4542450" y="2269468"/>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Powell River</a:t>
          </a:r>
          <a:endParaRPr lang="en-US" sz="1400" kern="1200" dirty="0"/>
        </a:p>
      </dsp:txBody>
      <dsp:txXfrm>
        <a:off x="4746833" y="2473851"/>
        <a:ext cx="986848" cy="986848"/>
      </dsp:txXfrm>
    </dsp:sp>
    <dsp:sp modelId="{8852DDA7-1AF6-4E3C-B58A-06726120AA79}">
      <dsp:nvSpPr>
        <dsp:cNvPr id="0" name=""/>
        <dsp:cNvSpPr/>
      </dsp:nvSpPr>
      <dsp:spPr>
        <a:xfrm>
          <a:off x="3558422" y="3503400"/>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Nanaimo</a:t>
          </a:r>
          <a:r>
            <a:rPr lang="en-US" sz="1200" kern="1200" dirty="0" smtClean="0"/>
            <a:t> </a:t>
          </a:r>
          <a:endParaRPr lang="en-US" sz="1200" kern="1200" dirty="0"/>
        </a:p>
      </dsp:txBody>
      <dsp:txXfrm>
        <a:off x="3762805" y="3707783"/>
        <a:ext cx="986848" cy="986848"/>
      </dsp:txXfrm>
    </dsp:sp>
    <dsp:sp modelId="{3867B632-2C5A-4C70-8199-E46452206BEA}">
      <dsp:nvSpPr>
        <dsp:cNvPr id="0" name=""/>
        <dsp:cNvSpPr/>
      </dsp:nvSpPr>
      <dsp:spPr>
        <a:xfrm>
          <a:off x="1980163" y="3503400"/>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Cowichan Valley</a:t>
          </a:r>
          <a:endParaRPr lang="en-US" sz="1400" kern="1200" dirty="0"/>
        </a:p>
      </dsp:txBody>
      <dsp:txXfrm>
        <a:off x="2184546" y="3707783"/>
        <a:ext cx="986848" cy="986848"/>
      </dsp:txXfrm>
    </dsp:sp>
    <dsp:sp modelId="{5D692D1D-06D1-4DB9-9D1A-CADBC860CAEF}">
      <dsp:nvSpPr>
        <dsp:cNvPr id="0" name=""/>
        <dsp:cNvSpPr/>
      </dsp:nvSpPr>
      <dsp:spPr>
        <a:xfrm>
          <a:off x="996135" y="2269468"/>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Alberni-</a:t>
          </a:r>
          <a:r>
            <a:rPr lang="en-US" sz="1400" kern="1200" dirty="0" err="1" smtClean="0"/>
            <a:t>Clayoquot</a:t>
          </a:r>
          <a:r>
            <a:rPr lang="en-US" sz="1200" kern="1200" dirty="0" smtClean="0"/>
            <a:t> </a:t>
          </a:r>
          <a:endParaRPr lang="en-US" sz="1200" kern="1200" dirty="0"/>
        </a:p>
      </dsp:txBody>
      <dsp:txXfrm>
        <a:off x="1200518" y="2473851"/>
        <a:ext cx="986848" cy="986848"/>
      </dsp:txXfrm>
    </dsp:sp>
    <dsp:sp modelId="{E654BFD5-EE09-4419-97B2-6E158A6FE500}">
      <dsp:nvSpPr>
        <dsp:cNvPr id="0" name=""/>
        <dsp:cNvSpPr/>
      </dsp:nvSpPr>
      <dsp:spPr>
        <a:xfrm>
          <a:off x="1347331" y="730779"/>
          <a:ext cx="1395614" cy="13956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t>Strathcona</a:t>
          </a:r>
          <a:r>
            <a:rPr lang="en-US" sz="1300" kern="1200" dirty="0" smtClean="0"/>
            <a:t> </a:t>
          </a:r>
          <a:endParaRPr lang="en-US" sz="1300" kern="1200" dirty="0"/>
        </a:p>
      </dsp:txBody>
      <dsp:txXfrm>
        <a:off x="1551714" y="935162"/>
        <a:ext cx="986848" cy="98684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1FEDD22-6633-4E8F-927F-668221818D7F}" type="datetimeFigureOut">
              <a:rPr lang="en-CA"/>
              <a:pPr>
                <a:defRPr/>
              </a:pPr>
              <a:t>2017-04-07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49EAFFE-915C-4276-962C-4444EC3510BC}" type="slidenum">
              <a:rPr lang="en-CA"/>
              <a:pPr>
                <a:defRPr/>
              </a:pPr>
              <a:t>‹#›</a:t>
            </a:fld>
            <a:endParaRPr lang="en-CA"/>
          </a:p>
        </p:txBody>
      </p:sp>
    </p:spTree>
    <p:extLst>
      <p:ext uri="{BB962C8B-B14F-4D97-AF65-F5344CB8AC3E}">
        <p14:creationId xmlns:p14="http://schemas.microsoft.com/office/powerpoint/2010/main" val="3971484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Summary</a:t>
            </a:r>
            <a:br>
              <a:rPr lang="en-CA" sz="1200" b="0" i="0" kern="1200" dirty="0" smtClean="0">
                <a:solidFill>
                  <a:schemeClr val="tx1"/>
                </a:solidFill>
                <a:effectLst/>
                <a:latin typeface="+mn-lt"/>
                <a:ea typeface="+mn-ea"/>
                <a:cs typeface="+mn-cs"/>
              </a:rPr>
            </a:b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Local governments are applying tools (e.g. Legislative, tech-savvy, educational and collaborative) and working with the Coastal ISC and </a:t>
            </a:r>
            <a:r>
              <a:rPr lang="en-CA" sz="1200" b="0" i="0" kern="1200" dirty="0" err="1" smtClean="0">
                <a:solidFill>
                  <a:schemeClr val="tx1"/>
                </a:solidFill>
                <a:effectLst/>
                <a:latin typeface="+mn-lt"/>
                <a:ea typeface="+mn-ea"/>
                <a:cs typeface="+mn-cs"/>
              </a:rPr>
              <a:t>Broombusters</a:t>
            </a:r>
            <a:r>
              <a:rPr lang="en-CA" sz="1200" b="0" i="0" kern="1200" dirty="0" smtClean="0">
                <a:solidFill>
                  <a:schemeClr val="tx1"/>
                </a:solidFill>
                <a:effectLst/>
                <a:latin typeface="+mn-lt"/>
                <a:ea typeface="+mn-ea"/>
                <a:cs typeface="+mn-cs"/>
              </a:rPr>
              <a:t> to take an active role in reducing the negative impact of invasive species in their communities. Emphasized are the </a:t>
            </a:r>
            <a:r>
              <a:rPr lang="en-CA" sz="1200" b="0" i="0" kern="1200" dirty="0" err="1" smtClean="0">
                <a:solidFill>
                  <a:schemeClr val="tx1"/>
                </a:solidFill>
                <a:effectLst/>
                <a:latin typeface="+mn-lt"/>
                <a:ea typeface="+mn-ea"/>
                <a:cs typeface="+mn-cs"/>
              </a:rPr>
              <a:t>CowVRD</a:t>
            </a:r>
            <a:r>
              <a:rPr lang="en-CA" sz="1200" b="0" i="0" kern="1200" dirty="0" smtClean="0">
                <a:solidFill>
                  <a:schemeClr val="tx1"/>
                </a:solidFill>
                <a:effectLst/>
                <a:latin typeface="+mn-lt"/>
                <a:ea typeface="+mn-ea"/>
                <a:cs typeface="+mn-cs"/>
              </a:rPr>
              <a:t> (Giant Hogweed Bylaw), RDN and Comox VRD (Knot on My Property Program), PRRD (Burn Boss and more!), MWRD (Knotweed Partnership) and Campbell River (Invasive Plant Free Seedy Sunday).</a:t>
            </a:r>
          </a:p>
          <a:p>
            <a:r>
              <a:rPr lang="en-CA" sz="1200" b="0" i="0" kern="1200" dirty="0" smtClean="0">
                <a:solidFill>
                  <a:schemeClr val="tx1"/>
                </a:solidFill>
                <a:effectLst/>
                <a:latin typeface="+mn-lt"/>
                <a:ea typeface="+mn-ea"/>
                <a:cs typeface="+mn-cs"/>
              </a:rPr>
              <a:t> </a:t>
            </a:r>
          </a:p>
          <a:p>
            <a:r>
              <a:rPr lang="en-CA" sz="1200" b="0" i="0" kern="1200" dirty="0" smtClean="0">
                <a:solidFill>
                  <a:schemeClr val="tx1"/>
                </a:solidFill>
                <a:effectLst/>
                <a:latin typeface="+mn-lt"/>
                <a:ea typeface="+mn-ea"/>
                <a:cs typeface="+mn-cs"/>
              </a:rPr>
              <a:t>Highlighted is the 10-year partnership between the Town of </a:t>
            </a:r>
            <a:r>
              <a:rPr lang="en-CA" sz="1200" b="0" i="0" kern="1200" dirty="0" err="1" smtClean="0">
                <a:solidFill>
                  <a:schemeClr val="tx1"/>
                </a:solidFill>
                <a:effectLst/>
                <a:latin typeface="+mn-lt"/>
                <a:ea typeface="+mn-ea"/>
                <a:cs typeface="+mn-cs"/>
              </a:rPr>
              <a:t>Qualicum</a:t>
            </a:r>
            <a:r>
              <a:rPr lang="en-CA" sz="1200" b="0" i="0" kern="1200" dirty="0" smtClean="0">
                <a:solidFill>
                  <a:schemeClr val="tx1"/>
                </a:solidFill>
                <a:effectLst/>
                <a:latin typeface="+mn-lt"/>
                <a:ea typeface="+mn-ea"/>
                <a:cs typeface="+mn-cs"/>
              </a:rPr>
              <a:t> Beach and volunteers of </a:t>
            </a:r>
            <a:r>
              <a:rPr lang="en-CA" sz="1200" b="0" i="0" kern="1200" dirty="0" err="1" smtClean="0">
                <a:solidFill>
                  <a:schemeClr val="tx1"/>
                </a:solidFill>
                <a:effectLst/>
                <a:latin typeface="+mn-lt"/>
                <a:ea typeface="+mn-ea"/>
                <a:cs typeface="+mn-cs"/>
              </a:rPr>
              <a:t>Broombusters</a:t>
            </a:r>
            <a:r>
              <a:rPr lang="en-CA" sz="1200" b="0" i="0" kern="1200" dirty="0" smtClean="0">
                <a:solidFill>
                  <a:schemeClr val="tx1"/>
                </a:solidFill>
                <a:effectLst/>
                <a:latin typeface="+mn-lt"/>
                <a:ea typeface="+mn-ea"/>
                <a:cs typeface="+mn-cs"/>
              </a:rPr>
              <a:t>, which has made the town almost Scotch broom free!  They will tell you how your community can do it too.</a:t>
            </a:r>
          </a:p>
          <a:p>
            <a:endParaRPr lang="en-CA" dirty="0"/>
          </a:p>
        </p:txBody>
      </p:sp>
      <p:sp>
        <p:nvSpPr>
          <p:cNvPr id="4" name="Slide Number Placeholder 3"/>
          <p:cNvSpPr>
            <a:spLocks noGrp="1"/>
          </p:cNvSpPr>
          <p:nvPr>
            <p:ph type="sldNum" sz="quarter" idx="10"/>
          </p:nvPr>
        </p:nvSpPr>
        <p:spPr/>
        <p:txBody>
          <a:bodyPr/>
          <a:lstStyle/>
          <a:p>
            <a:pPr>
              <a:defRPr/>
            </a:pPr>
            <a:fld id="{349EAFFE-915C-4276-962C-4444EC3510BC}" type="slidenum">
              <a:rPr lang="en-CA" smtClean="0"/>
              <a:pPr>
                <a:defRPr/>
              </a:pPr>
              <a:t>1</a:t>
            </a:fld>
            <a:endParaRPr lang="en-CA"/>
          </a:p>
        </p:txBody>
      </p:sp>
    </p:spTree>
    <p:extLst>
      <p:ext uri="{BB962C8B-B14F-4D97-AF65-F5344CB8AC3E}">
        <p14:creationId xmlns:p14="http://schemas.microsoft.com/office/powerpoint/2010/main" val="388330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A0DC3F-D4AC-41AF-A39E-DE9544124EB5}" type="slidenum">
              <a:rPr lang="en-US"/>
              <a:pPr fontAlgn="base">
                <a:spcBef>
                  <a:spcPct val="0"/>
                </a:spcBef>
                <a:spcAft>
                  <a:spcPct val="0"/>
                </a:spcAft>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58370" name="Rectangle 3"/>
          <p:cNvSpPr>
            <a:spLocks noGrp="1" noChangeArrowheads="1"/>
          </p:cNvSpPr>
          <p:nvPr>
            <p:ph type="body" idx="1"/>
          </p:nvPr>
        </p:nvSpPr>
        <p:spPr bwMode="auto">
          <a:xfrm>
            <a:off x="685800" y="4343400"/>
            <a:ext cx="5486400" cy="4113213"/>
          </a:xfrm>
          <a:noFill/>
        </p:spPr>
        <p:txBody>
          <a:bodyPr wrap="square" lIns="91430" tIns="45715" rIns="91430" bIns="45715" numCol="1" anchor="t" anchorCtr="0" compatLnSpc="1">
            <a:prstTxWarp prst="textNoShape">
              <a:avLst/>
            </a:prstTxWarp>
          </a:bodyPr>
          <a:lstStyle/>
          <a:p>
            <a:endParaRPr lang="en-CA"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60418" name="Rectangle 3"/>
          <p:cNvSpPr>
            <a:spLocks noGrp="1" noChangeArrowheads="1"/>
          </p:cNvSpPr>
          <p:nvPr>
            <p:ph type="body" idx="1"/>
          </p:nvPr>
        </p:nvSpPr>
        <p:spPr bwMode="auto">
          <a:xfrm>
            <a:off x="685800" y="4343400"/>
            <a:ext cx="5486400" cy="4113213"/>
          </a:xfrm>
          <a:noFill/>
        </p:spPr>
        <p:txBody>
          <a:bodyPr wrap="square" lIns="91430" tIns="45715" rIns="91430" bIns="45715" numCol="1" anchor="t" anchorCtr="0" compatLnSpc="1">
            <a:prstTxWarp prst="textNoShape">
              <a:avLst/>
            </a:prstTxWarp>
          </a:bodyPr>
          <a:lstStyle/>
          <a:p>
            <a:endParaRPr lang="en-C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62466" name="Rectangle 3"/>
          <p:cNvSpPr>
            <a:spLocks noGrp="1" noChangeArrowheads="1"/>
          </p:cNvSpPr>
          <p:nvPr>
            <p:ph type="body" idx="1"/>
          </p:nvPr>
        </p:nvSpPr>
        <p:spPr bwMode="auto">
          <a:xfrm>
            <a:off x="685800" y="4343400"/>
            <a:ext cx="5486400" cy="4113213"/>
          </a:xfrm>
          <a:noFill/>
        </p:spPr>
        <p:txBody>
          <a:bodyPr wrap="square" lIns="91430" tIns="45715" rIns="91430" bIns="45715" numCol="1" anchor="t" anchorCtr="0" compatLnSpc="1">
            <a:prstTxWarp prst="textNoShape">
              <a:avLst/>
            </a:prstTxWarp>
          </a:bodyPr>
          <a:lstStyle/>
          <a:p>
            <a:endParaRPr lang="en-C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Seven out of nine Regional Districts in the Coastal</a:t>
            </a:r>
            <a:r>
              <a:rPr lang="en-CA" baseline="0" dirty="0" smtClean="0"/>
              <a:t> ISC service area participated</a:t>
            </a:r>
          </a:p>
          <a:p>
            <a:endParaRPr lang="en-CA" baseline="0" dirty="0" smtClean="0"/>
          </a:p>
          <a:p>
            <a:r>
              <a:rPr lang="en-CA" baseline="0" dirty="0" smtClean="0"/>
              <a:t>Meeting objective:</a:t>
            </a:r>
          </a:p>
          <a:p>
            <a:pPr marL="525780" indent="-457200">
              <a:buFont typeface="+mj-lt"/>
              <a:buAutoNum type="arabicPeriod"/>
            </a:pPr>
            <a:r>
              <a:rPr lang="en-CA" dirty="0" smtClean="0"/>
              <a:t>Share updates on invasive plant management activities of each land manager; </a:t>
            </a:r>
          </a:p>
          <a:p>
            <a:pPr marL="525780" indent="-457200">
              <a:buFont typeface="+mj-lt"/>
              <a:buAutoNum type="arabicPeriod"/>
            </a:pPr>
            <a:r>
              <a:rPr lang="en-CA" dirty="0" smtClean="0"/>
              <a:t>Revisit prioritization of invasive plant species and activities including inventory, treatment and; </a:t>
            </a:r>
          </a:p>
          <a:p>
            <a:pPr marL="525780" indent="-457200">
              <a:buFont typeface="+mj-lt"/>
              <a:buAutoNum type="arabicPeriod"/>
            </a:pPr>
            <a:r>
              <a:rPr lang="en-CA" dirty="0" smtClean="0"/>
              <a:t>Discuss options for prioritizing sites within the regional district.</a:t>
            </a:r>
          </a:p>
          <a:p>
            <a:endParaRPr lang="en-CA" dirty="0"/>
          </a:p>
        </p:txBody>
      </p:sp>
      <p:sp>
        <p:nvSpPr>
          <p:cNvPr id="4" name="Slide Number Placeholder 3"/>
          <p:cNvSpPr>
            <a:spLocks noGrp="1"/>
          </p:cNvSpPr>
          <p:nvPr>
            <p:ph type="sldNum" sz="quarter" idx="10"/>
          </p:nvPr>
        </p:nvSpPr>
        <p:spPr/>
        <p:txBody>
          <a:bodyPr/>
          <a:lstStyle/>
          <a:p>
            <a:pPr>
              <a:defRPr/>
            </a:pPr>
            <a:fld id="{349EAFFE-915C-4276-962C-4444EC3510BC}" type="slidenum">
              <a:rPr lang="en-CA" smtClean="0"/>
              <a:pPr>
                <a:defRPr/>
              </a:pPr>
              <a:t>16</a:t>
            </a:fld>
            <a:endParaRPr lang="en-CA"/>
          </a:p>
        </p:txBody>
      </p:sp>
    </p:spTree>
    <p:extLst>
      <p:ext uri="{BB962C8B-B14F-4D97-AF65-F5344CB8AC3E}">
        <p14:creationId xmlns:p14="http://schemas.microsoft.com/office/powerpoint/2010/main" val="2132067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66562" name="Rectangle 3"/>
          <p:cNvSpPr>
            <a:spLocks noGrp="1" noChangeArrowheads="1"/>
          </p:cNvSpPr>
          <p:nvPr>
            <p:ph type="body" idx="1"/>
          </p:nvPr>
        </p:nvSpPr>
        <p:spPr bwMode="auto">
          <a:xfrm>
            <a:off x="685800" y="4343400"/>
            <a:ext cx="5486400" cy="4113213"/>
          </a:xfrm>
          <a:noFill/>
        </p:spPr>
        <p:txBody>
          <a:bodyPr wrap="square" lIns="91430" tIns="45715" rIns="91430" bIns="45715" numCol="1" anchor="t" anchorCtr="0" compatLnSpc="1">
            <a:prstTxWarp prst="textNoShape">
              <a:avLst/>
            </a:prstTxWarp>
          </a:bodyPr>
          <a:lstStyle/>
          <a:p>
            <a:endParaRPr lang="en-C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349EAFFE-915C-4276-962C-4444EC3510BC}" type="slidenum">
              <a:rPr lang="en-CA" smtClean="0"/>
              <a:pPr>
                <a:defRPr/>
              </a:pPr>
              <a:t>24</a:t>
            </a:fld>
            <a:endParaRPr lang="en-CA"/>
          </a:p>
        </p:txBody>
      </p:sp>
    </p:spTree>
    <p:extLst>
      <p:ext uri="{BB962C8B-B14F-4D97-AF65-F5344CB8AC3E}">
        <p14:creationId xmlns:p14="http://schemas.microsoft.com/office/powerpoint/2010/main" val="43912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349EAFFE-915C-4276-962C-4444EC3510BC}" type="slidenum">
              <a:rPr lang="en-CA" smtClean="0"/>
              <a:pPr>
                <a:defRPr/>
              </a:pPr>
              <a:t>47</a:t>
            </a:fld>
            <a:endParaRPr lang="en-CA"/>
          </a:p>
        </p:txBody>
      </p:sp>
    </p:spTree>
    <p:extLst>
      <p:ext uri="{BB962C8B-B14F-4D97-AF65-F5344CB8AC3E}">
        <p14:creationId xmlns:p14="http://schemas.microsoft.com/office/powerpoint/2010/main" val="369626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F020DE-04A2-4EFD-A7F5-1F393360FD3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1953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6DD323-4F40-4FB2-8886-74341BCA7B7F}" type="slidenum">
              <a:rPr lang="en-US" smtClean="0">
                <a:latin typeface="Arial" charset="0"/>
              </a:rPr>
              <a:pPr fontAlgn="base">
                <a:spcBef>
                  <a:spcPct val="0"/>
                </a:spcBef>
                <a:spcAft>
                  <a:spcPct val="0"/>
                </a:spcAft>
              </a:pPr>
              <a:t>2</a:t>
            </a:fld>
            <a:endParaRPr lang="en-US" smtClean="0">
              <a:latin typeface="Arial" charset="0"/>
            </a:endParaRPr>
          </a:p>
        </p:txBody>
      </p:sp>
      <p:sp>
        <p:nvSpPr>
          <p:cNvPr id="31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BC48E3D3-BA65-4B68-871C-1EF6BFBE2A6E}" type="slidenum">
              <a:rPr lang="en-CA" sz="1200">
                <a:cs typeface="Arial" charset="0"/>
              </a:rPr>
              <a:pPr algn="r"/>
              <a:t>2</a:t>
            </a:fld>
            <a:endParaRPr lang="en-CA" sz="1200">
              <a:cs typeface="Arial"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lIns="91431" tIns="45716" rIns="91431" bIns="45716" numCol="1" anchor="t" anchorCtr="0" compatLnSpc="1">
            <a:prstTxWarp prst="textNoShape">
              <a:avLst/>
            </a:prstTxWarp>
          </a:bodyPr>
          <a:lstStyle/>
          <a:p>
            <a:pPr eaLnBrk="1" hangingPunct="1">
              <a:lnSpc>
                <a:spcPct val="80000"/>
              </a:lnSpc>
              <a:spcBef>
                <a:spcPct val="0"/>
              </a:spcBef>
            </a:pPr>
            <a:r>
              <a:rPr lang="en-CA" sz="900" b="1" i="1" dirty="0" smtClean="0"/>
              <a:t>What is an invasive plant?</a:t>
            </a:r>
          </a:p>
          <a:p>
            <a:pPr lvl="2" eaLnBrk="1" hangingPunct="1">
              <a:lnSpc>
                <a:spcPct val="80000"/>
              </a:lnSpc>
              <a:spcBef>
                <a:spcPct val="0"/>
              </a:spcBef>
              <a:buFontTx/>
              <a:buChar char="•"/>
            </a:pPr>
            <a:r>
              <a:rPr lang="en-CA" sz="900" dirty="0" smtClean="0"/>
              <a:t>Non-native</a:t>
            </a:r>
          </a:p>
          <a:p>
            <a:pPr lvl="2" eaLnBrk="1" hangingPunct="1">
              <a:lnSpc>
                <a:spcPct val="80000"/>
              </a:lnSpc>
              <a:spcBef>
                <a:spcPct val="0"/>
              </a:spcBef>
              <a:buFontTx/>
              <a:buChar char="•"/>
            </a:pPr>
            <a:r>
              <a:rPr lang="en-CA" sz="900" dirty="0" smtClean="0"/>
              <a:t>Alien - refers to originating outside of BC or Canada (depending on who is using the term)</a:t>
            </a:r>
          </a:p>
          <a:p>
            <a:pPr lvl="3" eaLnBrk="1" hangingPunct="1">
              <a:lnSpc>
                <a:spcPct val="80000"/>
              </a:lnSpc>
              <a:spcBef>
                <a:spcPct val="0"/>
              </a:spcBef>
              <a:buFontTx/>
              <a:buChar char="•"/>
            </a:pPr>
            <a:r>
              <a:rPr lang="en-CA" sz="900" dirty="0" smtClean="0"/>
              <a:t>Non-native/exotic/ introduced plant species (originating from a different province in Canada or from a different country or continent)</a:t>
            </a:r>
          </a:p>
          <a:p>
            <a:pPr lvl="3" eaLnBrk="1" hangingPunct="1">
              <a:lnSpc>
                <a:spcPct val="80000"/>
              </a:lnSpc>
              <a:spcBef>
                <a:spcPct val="0"/>
              </a:spcBef>
              <a:buFontTx/>
              <a:buChar char="•"/>
            </a:pPr>
            <a:r>
              <a:rPr lang="en-CA" sz="900" dirty="0" err="1" smtClean="0"/>
              <a:t>MoFR</a:t>
            </a:r>
            <a:r>
              <a:rPr lang="en-CA" sz="900" dirty="0" smtClean="0"/>
              <a:t> uses it to refer to out-of-province</a:t>
            </a:r>
          </a:p>
          <a:p>
            <a:pPr lvl="3" eaLnBrk="1" hangingPunct="1">
              <a:lnSpc>
                <a:spcPct val="80000"/>
              </a:lnSpc>
              <a:spcBef>
                <a:spcPct val="0"/>
              </a:spcBef>
              <a:buFontTx/>
              <a:buChar char="•"/>
            </a:pPr>
            <a:r>
              <a:rPr lang="en-CA" sz="900" dirty="0" smtClean="0"/>
              <a:t>Federal Government uses it to refer to out-of-country</a:t>
            </a:r>
          </a:p>
          <a:p>
            <a:pPr lvl="2" eaLnBrk="1" hangingPunct="1">
              <a:lnSpc>
                <a:spcPct val="80000"/>
              </a:lnSpc>
              <a:spcBef>
                <a:spcPct val="0"/>
              </a:spcBef>
              <a:buFontTx/>
              <a:buChar char="•"/>
            </a:pPr>
            <a:r>
              <a:rPr lang="en-CA" sz="900" dirty="0" smtClean="0"/>
              <a:t>No natural predator present to regulate introduced populations</a:t>
            </a:r>
          </a:p>
          <a:p>
            <a:pPr lvl="2" eaLnBrk="1" hangingPunct="1">
              <a:lnSpc>
                <a:spcPct val="80000"/>
              </a:lnSpc>
              <a:spcBef>
                <a:spcPct val="0"/>
              </a:spcBef>
              <a:buFontTx/>
              <a:buChar char="•"/>
            </a:pPr>
            <a:r>
              <a:rPr lang="en-CA" sz="900" dirty="0" smtClean="0"/>
              <a:t>Highly aggressive, adaptive characteristics</a:t>
            </a:r>
          </a:p>
          <a:p>
            <a:pPr lvl="2" eaLnBrk="1" hangingPunct="1">
              <a:lnSpc>
                <a:spcPct val="80000"/>
              </a:lnSpc>
              <a:spcBef>
                <a:spcPct val="0"/>
              </a:spcBef>
              <a:buFontTx/>
              <a:buChar char="•"/>
            </a:pPr>
            <a:r>
              <a:rPr lang="en-CA" sz="900" dirty="0" smtClean="0"/>
              <a:t>Establish quickly and easily on new sites</a:t>
            </a:r>
          </a:p>
          <a:p>
            <a:pPr lvl="2" eaLnBrk="1" hangingPunct="1">
              <a:lnSpc>
                <a:spcPct val="80000"/>
              </a:lnSpc>
              <a:spcBef>
                <a:spcPct val="0"/>
              </a:spcBef>
              <a:buFontTx/>
              <a:buChar char="•"/>
            </a:pPr>
            <a:r>
              <a:rPr lang="en-CA" sz="900" dirty="0" smtClean="0"/>
              <a:t>Negative impacts to humans, animals, ecosystems and natural resource industries</a:t>
            </a:r>
          </a:p>
          <a:p>
            <a:pPr lvl="2" eaLnBrk="1" hangingPunct="1">
              <a:lnSpc>
                <a:spcPct val="80000"/>
              </a:lnSpc>
              <a:spcBef>
                <a:spcPct val="0"/>
              </a:spcBef>
              <a:buFontTx/>
              <a:buChar char="•"/>
            </a:pPr>
            <a:r>
              <a:rPr lang="en-CA" sz="900" dirty="0" smtClean="0"/>
              <a:t>Often difficult to control: </a:t>
            </a:r>
          </a:p>
          <a:p>
            <a:pPr lvl="3" eaLnBrk="1" hangingPunct="1">
              <a:lnSpc>
                <a:spcPct val="80000"/>
              </a:lnSpc>
              <a:spcBef>
                <a:spcPct val="0"/>
              </a:spcBef>
              <a:buFontTx/>
              <a:buChar char="•"/>
            </a:pPr>
            <a:r>
              <a:rPr lang="en-US" sz="900" dirty="0" smtClean="0"/>
              <a:t>Often perennial, high seed production, capable of spreading by seed (once or twice per year), vegetative re-growth </a:t>
            </a:r>
          </a:p>
          <a:p>
            <a:pPr lvl="3" eaLnBrk="1" hangingPunct="1">
              <a:lnSpc>
                <a:spcPct val="80000"/>
              </a:lnSpc>
              <a:spcBef>
                <a:spcPct val="0"/>
              </a:spcBef>
              <a:buFontTx/>
              <a:buChar char="•"/>
            </a:pPr>
            <a:r>
              <a:rPr lang="en-US" sz="900" dirty="0" smtClean="0"/>
              <a:t>Effective means of dispersal (burrs/wings/seed pod projection, </a:t>
            </a:r>
            <a:r>
              <a:rPr lang="en-US" sz="900" dirty="0" err="1" smtClean="0"/>
              <a:t>etc</a:t>
            </a:r>
            <a:r>
              <a:rPr lang="en-US" sz="900" dirty="0" smtClean="0"/>
              <a:t>)</a:t>
            </a:r>
          </a:p>
          <a:p>
            <a:pPr lvl="3" eaLnBrk="1" hangingPunct="1">
              <a:lnSpc>
                <a:spcPct val="80000"/>
              </a:lnSpc>
              <a:spcBef>
                <a:spcPct val="0"/>
              </a:spcBef>
              <a:buFontTx/>
              <a:buChar char="•"/>
            </a:pPr>
            <a:r>
              <a:rPr lang="en-US" sz="900" dirty="0" smtClean="0"/>
              <a:t>Long seed life (dormancy in soil of up to 70 </a:t>
            </a:r>
            <a:r>
              <a:rPr lang="en-US" sz="900" dirty="0" err="1" smtClean="0"/>
              <a:t>yrs</a:t>
            </a:r>
            <a:r>
              <a:rPr lang="en-US" sz="900" dirty="0" smtClean="0"/>
              <a:t> with some species!)</a:t>
            </a:r>
          </a:p>
          <a:p>
            <a:pPr lvl="3" eaLnBrk="1" hangingPunct="1">
              <a:lnSpc>
                <a:spcPct val="80000"/>
              </a:lnSpc>
              <a:spcBef>
                <a:spcPct val="0"/>
              </a:spcBef>
              <a:buFontTx/>
              <a:buChar char="•"/>
            </a:pPr>
            <a:r>
              <a:rPr lang="en-US" sz="900" dirty="0" smtClean="0"/>
              <a:t>Sometimes release toxins into soil that prevent the growth of other plants; release toxins through stems/leaves/berries that are toxic to humans/animals if ingested or touched</a:t>
            </a:r>
            <a:endParaRPr lang="en-CA" sz="900" dirty="0" smtClean="0"/>
          </a:p>
          <a:p>
            <a:pPr eaLnBrk="1" hangingPunct="1">
              <a:lnSpc>
                <a:spcPct val="80000"/>
              </a:lnSpc>
              <a:spcBef>
                <a:spcPct val="0"/>
              </a:spcBef>
            </a:pPr>
            <a:endParaRPr lang="en-CA" sz="900" dirty="0" smtClean="0"/>
          </a:p>
          <a:p>
            <a:pPr lvl="2" eaLnBrk="1" hangingPunct="1">
              <a:lnSpc>
                <a:spcPct val="80000"/>
              </a:lnSpc>
              <a:spcBef>
                <a:spcPct val="0"/>
              </a:spcBef>
            </a:pPr>
            <a:endParaRPr lang="en-CA" sz="900" dirty="0" smtClean="0"/>
          </a:p>
          <a:p>
            <a:pPr eaLnBrk="1" hangingPunct="1">
              <a:lnSpc>
                <a:spcPct val="80000"/>
              </a:lnSpc>
              <a:spcBef>
                <a:spcPct val="0"/>
              </a:spcBef>
            </a:pPr>
            <a:r>
              <a:rPr lang="en-CA" sz="900" b="1" i="1" dirty="0" smtClean="0"/>
              <a:t>What is a noxious weed?</a:t>
            </a:r>
          </a:p>
          <a:p>
            <a:pPr lvl="2" eaLnBrk="1" hangingPunct="1">
              <a:lnSpc>
                <a:spcPct val="80000"/>
              </a:lnSpc>
              <a:spcBef>
                <a:spcPct val="0"/>
              </a:spcBef>
              <a:buFontTx/>
              <a:buChar char="•"/>
            </a:pPr>
            <a:r>
              <a:rPr lang="en-CA" sz="900" dirty="0" smtClean="0"/>
              <a:t>a plant designated as noxious by the BC Ministry of Agriculture and Land’s Weed Act </a:t>
            </a:r>
          </a:p>
          <a:p>
            <a:pPr lvl="2" eaLnBrk="1" hangingPunct="1">
              <a:lnSpc>
                <a:spcPct val="80000"/>
              </a:lnSpc>
              <a:spcBef>
                <a:spcPct val="0"/>
              </a:spcBef>
              <a:buFontTx/>
              <a:buChar char="•"/>
            </a:pPr>
            <a:endParaRPr lang="en-CA" sz="900" dirty="0" smtClean="0"/>
          </a:p>
          <a:p>
            <a:pPr eaLnBrk="1" hangingPunct="1">
              <a:lnSpc>
                <a:spcPct val="80000"/>
              </a:lnSpc>
              <a:spcBef>
                <a:spcPct val="0"/>
              </a:spcBef>
            </a:pPr>
            <a:r>
              <a:rPr lang="en-CA" sz="900" b="1" i="1" dirty="0" smtClean="0"/>
              <a:t>What is a weed?</a:t>
            </a:r>
          </a:p>
          <a:p>
            <a:pPr lvl="2" eaLnBrk="1" hangingPunct="1">
              <a:lnSpc>
                <a:spcPct val="80000"/>
              </a:lnSpc>
              <a:spcBef>
                <a:spcPct val="0"/>
              </a:spcBef>
              <a:buFontTx/>
              <a:buChar char="•"/>
            </a:pPr>
            <a:r>
              <a:rPr lang="en-CA" sz="900" dirty="0" smtClean="0"/>
              <a:t>General term used to refer to any plant a person may find undesirable</a:t>
            </a:r>
          </a:p>
          <a:p>
            <a:pPr lvl="2" eaLnBrk="1" hangingPunct="1">
              <a:lnSpc>
                <a:spcPct val="80000"/>
              </a:lnSpc>
              <a:spcBef>
                <a:spcPct val="0"/>
              </a:spcBef>
              <a:buFontTx/>
              <a:buChar char="•"/>
            </a:pPr>
            <a:r>
              <a:rPr lang="en-CA" sz="900" dirty="0" smtClean="0"/>
              <a:t>May refer to the above species but may not</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B88D33-90F2-4A5B-A24E-10B3B090A71A}" type="slidenum">
              <a:rPr lang="en-US" smtClean="0">
                <a:latin typeface="Arial" charset="0"/>
              </a:rPr>
              <a:pPr fontAlgn="base">
                <a:spcBef>
                  <a:spcPct val="0"/>
                </a:spcBef>
                <a:spcAft>
                  <a:spcPct val="0"/>
                </a:spcAft>
              </a:pPr>
              <a:t>4</a:t>
            </a:fld>
            <a:endParaRPr lang="en-US" smtClean="0">
              <a:latin typeface="Arial"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6 – Biodiversity</a:t>
            </a:r>
          </a:p>
          <a:p>
            <a:pPr eaLnBrk="1" hangingPunct="1">
              <a:spcBef>
                <a:spcPct val="0"/>
              </a:spcBef>
            </a:pPr>
            <a:endParaRPr lang="en-US" smtClean="0"/>
          </a:p>
          <a:p>
            <a:pPr eaLnBrk="1" hangingPunct="1">
              <a:spcBef>
                <a:spcPct val="0"/>
              </a:spcBef>
            </a:pPr>
            <a:r>
              <a:rPr lang="en-US" smtClean="0"/>
              <a:t>In BC it is estimated that 25% of our endangered species, 31% of our threatened species, and 16% of our species of special concern are negatively impacted by invasive alien species (Voller and McNay 2007)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95F3A3-D66C-4D08-AE81-46A284E9E20C}" type="slidenum">
              <a:rPr lang="en-US" sz="1200"/>
              <a:pPr algn="r"/>
              <a:t>5</a:t>
            </a:fld>
            <a:endParaRPr lang="en-US" sz="120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p:txBody>
          <a:bodyPr/>
          <a:lstStyle/>
          <a:p>
            <a:pPr eaLnBrk="1" fontAlgn="auto" hangingPunct="1">
              <a:spcBef>
                <a:spcPts val="0"/>
              </a:spcBef>
              <a:spcAft>
                <a:spcPts val="0"/>
              </a:spcAft>
              <a:defRPr/>
            </a:pPr>
            <a:r>
              <a:rPr lang="en-US" dirty="0" smtClean="0"/>
              <a:t>3 – Human Health and Safety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Invasive plants directly affect human health and safety in many ways.</a:t>
            </a:r>
          </a:p>
          <a:p>
            <a:pPr marL="171450" indent="-171450" eaLnBrk="1" fontAlgn="auto" hangingPunct="1">
              <a:spcBef>
                <a:spcPts val="0"/>
              </a:spcBef>
              <a:spcAft>
                <a:spcPts val="0"/>
              </a:spcAft>
              <a:buFont typeface="Arial" pitchFamily="34" charset="0"/>
              <a:buChar char="•"/>
              <a:defRPr/>
            </a:pPr>
            <a:r>
              <a:rPr lang="en-US" dirty="0" smtClean="0"/>
              <a:t>Giant Hogweed (Toxic sap) Blisters and </a:t>
            </a:r>
            <a:r>
              <a:rPr lang="en-US" dirty="0" err="1" smtClean="0"/>
              <a:t>longterm</a:t>
            </a:r>
            <a:r>
              <a:rPr lang="en-US" dirty="0" smtClean="0"/>
              <a:t> burns</a:t>
            </a:r>
          </a:p>
          <a:p>
            <a:pPr marL="171450" indent="-171450" eaLnBrk="1" fontAlgn="auto" hangingPunct="1">
              <a:spcBef>
                <a:spcPts val="0"/>
              </a:spcBef>
              <a:spcAft>
                <a:spcPts val="0"/>
              </a:spcAft>
              <a:buFont typeface="Arial" pitchFamily="34" charset="0"/>
              <a:buChar char="•"/>
              <a:defRPr/>
            </a:pPr>
            <a:r>
              <a:rPr lang="en-US" dirty="0" smtClean="0"/>
              <a:t>Spurge laurel berries are poisonous.</a:t>
            </a:r>
          </a:p>
          <a:p>
            <a:pPr marL="171450" indent="-171450" eaLnBrk="1" fontAlgn="auto" hangingPunct="1">
              <a:spcBef>
                <a:spcPts val="0"/>
              </a:spcBef>
              <a:spcAft>
                <a:spcPts val="0"/>
              </a:spcAft>
              <a:buFont typeface="Arial" pitchFamily="34" charset="0"/>
              <a:buChar char="•"/>
              <a:defRPr/>
            </a:pPr>
            <a:r>
              <a:rPr lang="en-US" dirty="0" smtClean="0"/>
              <a:t>Scotch Broom (allergens)</a:t>
            </a:r>
          </a:p>
          <a:p>
            <a:pPr eaLnBrk="1" hangingPunct="1">
              <a:spcBef>
                <a:spcPct val="0"/>
              </a:spcBef>
            </a:pPr>
            <a:r>
              <a:rPr lang="en-US" dirty="0" smtClean="0"/>
              <a:t>Scotch Broom (Fire Hazard)</a:t>
            </a:r>
            <a:r>
              <a:rPr lang="en-US" baseline="0" dirty="0" smtClean="0"/>
              <a:t> </a:t>
            </a:r>
            <a:r>
              <a:rPr lang="en-US" dirty="0" smtClean="0"/>
              <a:t>Fire Hazard </a:t>
            </a:r>
          </a:p>
          <a:p>
            <a:pPr eaLnBrk="1" hangingPunct="1">
              <a:spcBef>
                <a:spcPct val="0"/>
              </a:spcBef>
            </a:pPr>
            <a:endParaRPr lang="en-US" dirty="0" smtClean="0"/>
          </a:p>
          <a:p>
            <a:pPr eaLnBrk="1" hangingPunct="1">
              <a:spcBef>
                <a:spcPct val="0"/>
              </a:spcBef>
            </a:pPr>
            <a:r>
              <a:rPr lang="en-US" dirty="0" smtClean="0"/>
              <a:t>Scotch broom has a high oil content and parts of the bush die off naturally on mature plants, so there is always dead wood, even on “healthy” plants.</a:t>
            </a:r>
          </a:p>
          <a:p>
            <a:pPr marL="0" indent="0" eaLnBrk="1" fontAlgn="auto" hangingPunct="1">
              <a:spcBef>
                <a:spcPts val="0"/>
              </a:spcBef>
              <a:spcAft>
                <a:spcPts val="0"/>
              </a:spcAft>
              <a:buFont typeface="Arial" pitchFamily="34" charset="0"/>
              <a:buNone/>
              <a:defRPr/>
            </a:pPr>
            <a:endParaRPr lang="en-US" dirty="0" smtClean="0"/>
          </a:p>
          <a:p>
            <a:pPr marL="171450" indent="-171450" eaLnBrk="1" fontAlgn="auto" hangingPunct="1">
              <a:spcBef>
                <a:spcPts val="0"/>
              </a:spcBef>
              <a:spcAft>
                <a:spcPts val="0"/>
              </a:spcAft>
              <a:buFont typeface="Arial" pitchFamily="34" charset="0"/>
              <a:buChar char="•"/>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t>ALSO..IP affect rights-of-way and transportation corridors when rapidly establishing IP decrease access to equipment and structures,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01F5E9-E15D-48A6-A546-D9A93DEB3A52}" type="slidenum">
              <a:rPr lang="en-US" smtClean="0">
                <a:latin typeface="Arial" charset="0"/>
              </a:rPr>
              <a:pPr fontAlgn="base">
                <a:spcBef>
                  <a:spcPct val="0"/>
                </a:spcBef>
                <a:spcAft>
                  <a:spcPct val="0"/>
                </a:spcAft>
              </a:pPr>
              <a:t>6</a:t>
            </a:fld>
            <a:endParaRPr lang="en-US" smtClean="0">
              <a:latin typeface="Arial"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1 – Depress property value</a:t>
            </a:r>
          </a:p>
          <a:p>
            <a:pPr eaLnBrk="1" hangingPunct="1">
              <a:spcBef>
                <a:spcPct val="0"/>
              </a:spcBef>
            </a:pPr>
            <a:endParaRPr lang="en-US" smtClean="0"/>
          </a:p>
          <a:p>
            <a:pPr eaLnBrk="1" hangingPunct="1">
              <a:spcBef>
                <a:spcPct val="0"/>
              </a:spcBef>
            </a:pPr>
            <a:r>
              <a:rPr lang="en-US" smtClean="0"/>
              <a:t>Especially if you are a farmer, located on the waterfront or have a concrete foundation</a:t>
            </a:r>
          </a:p>
          <a:p>
            <a:pPr eaLnBrk="1" hangingPunct="1">
              <a:spcBef>
                <a:spcPct val="0"/>
              </a:spcBef>
            </a:pPr>
            <a:endParaRPr lang="en-US" smtClean="0"/>
          </a:p>
          <a:p>
            <a:pPr eaLnBrk="1" hangingPunct="1">
              <a:spcBef>
                <a:spcPct val="0"/>
              </a:spcBef>
            </a:pPr>
            <a:r>
              <a:rPr lang="en-CA" smtClean="0"/>
              <a:t>Increased maintenance costs to public parks and private property, devaluing real estate. For example, due to the explosion of leafy spurge </a:t>
            </a:r>
            <a:r>
              <a:rPr lang="en-CA" i="1" smtClean="0"/>
              <a:t>(Euphorbia esula), </a:t>
            </a:r>
            <a:r>
              <a:rPr lang="en-CA" smtClean="0"/>
              <a:t>Manitoba has experienced a $30 million reduction in land values (Source: Invasive Alien Plants in Canada Summary Report by the Canadian Food Inspection Agency (CFIA).</a:t>
            </a: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A2F550-C5E8-423C-AD61-2A0D88AEEC4D}" type="slidenum">
              <a:rPr lang="en-US" smtClean="0">
                <a:latin typeface="Arial" pitchFamily="34" charset="0"/>
              </a:rPr>
              <a:pPr/>
              <a:t>7</a:t>
            </a:fld>
            <a:endParaRPr lang="en-US" smtClean="0">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dirty="0" smtClean="0"/>
              <a:t>5 – Economic Impacts</a:t>
            </a:r>
          </a:p>
          <a:p>
            <a:pPr eaLnBrk="1" hangingPunct="1"/>
            <a:endParaRPr lang="en-US" dirty="0" smtClean="0"/>
          </a:p>
          <a:p>
            <a:pPr eaLnBrk="1" hangingPunct="1"/>
            <a:r>
              <a:rPr lang="en-US" dirty="0" smtClean="0"/>
              <a:t>COST OF DOING NOTHING</a:t>
            </a:r>
          </a:p>
          <a:p>
            <a:pPr eaLnBrk="1" hangingPunct="1"/>
            <a:endParaRPr lang="en-US" dirty="0" smtClean="0"/>
          </a:p>
          <a:p>
            <a:pPr eaLnBrk="1" hangingPunct="1"/>
            <a:r>
              <a:rPr lang="en-US" dirty="0" smtClean="0"/>
              <a:t>EDRR – Provincial Approach</a:t>
            </a:r>
          </a:p>
          <a:p>
            <a:pPr eaLnBrk="1" hangingPunct="1"/>
            <a:endParaRPr lang="en-US" dirty="0" smtClean="0"/>
          </a:p>
          <a:p>
            <a:pPr eaLnBrk="1" hangingPunct="1">
              <a:buFontTx/>
              <a:buChar char="•"/>
            </a:pPr>
            <a:r>
              <a:rPr lang="en-CA" dirty="0" smtClean="0"/>
              <a:t>The biological invasion curve shows that detection and prevention make the most sense from monetary, environmental and effectiveness perspectives. </a:t>
            </a:r>
          </a:p>
          <a:p>
            <a:pPr eaLnBrk="1" hangingPunct="1"/>
            <a:r>
              <a:rPr lang="en-CA" dirty="0" smtClean="0"/>
              <a:t>EDRR: </a:t>
            </a:r>
          </a:p>
          <a:p>
            <a:pPr eaLnBrk="1" hangingPunct="1">
              <a:buFontTx/>
              <a:buChar char="•"/>
            </a:pPr>
            <a:r>
              <a:rPr lang="en-CA" i="1" dirty="0" smtClean="0"/>
              <a:t>WHY: Once a new species establishes in the province and begins to disperse, the cost of control escalates rapidly and the potential for eradication diminishes.</a:t>
            </a:r>
            <a:endParaRPr lang="en-CA" dirty="0" smtClean="0"/>
          </a:p>
          <a:p>
            <a:pPr eaLnBrk="1" hangingPunct="1">
              <a:buFontTx/>
              <a:buChar char="•"/>
            </a:pPr>
            <a:r>
              <a:rPr lang="en-CA" dirty="0" smtClean="0"/>
              <a:t>Early detection of newly arrived invasive species, followed by a well-coordinated rapid response, will increase the likelihood of eradication or containment of new invasions. Early Detection Rapid Response (EDRR) has proven to be the most cost-effective means of controlling the expansion of invasive plants in North America.</a:t>
            </a:r>
          </a:p>
          <a:p>
            <a:pPr eaLnBrk="1" hangingPunct="1">
              <a:buFontTx/>
              <a:buChar char="•"/>
            </a:pPr>
            <a:r>
              <a:rPr lang="en-CA" dirty="0" smtClean="0"/>
              <a:t>WHAT: BC EDRR Plan is an </a:t>
            </a:r>
            <a:r>
              <a:rPr lang="en-CA" b="1" dirty="0" smtClean="0"/>
              <a:t>action, communication and decision-making plan to prevent the establishment of new invasive plants into British Columbia</a:t>
            </a:r>
            <a:r>
              <a:rPr lang="en-CA" dirty="0" smtClean="0"/>
              <a:t>. </a:t>
            </a:r>
          </a:p>
          <a:p>
            <a:pPr eaLnBrk="1" hangingPunct="1">
              <a:buFontTx/>
              <a:buChar char="•"/>
            </a:pPr>
            <a:r>
              <a:rPr lang="en-CA" dirty="0" smtClean="0"/>
              <a:t>HOW: six steps to the BC EDRR plan: Early Detection, Identification, Alert Screening, Risk Assessment, Response Planning, and Rapid Response (Figure 1). Each step is comprised of specific step-by-step actions, decisions, communications and associated responsibilities. Implementation of this plan will increase the likelihood that new incursions will be discovered, assessed and eradicated before they become widely established in British Columbia.</a:t>
            </a:r>
          </a:p>
          <a:p>
            <a:pPr eaLnBrk="1" hangingPunct="1">
              <a:buFontTx/>
              <a:buChar char="•"/>
            </a:pPr>
            <a:r>
              <a:rPr lang="en-CA" dirty="0" smtClean="0"/>
              <a:t>OUR APPROACH AND THE REASON Coastal</a:t>
            </a:r>
            <a:r>
              <a:rPr lang="en-CA" baseline="0" dirty="0" smtClean="0"/>
              <a:t> ISC</a:t>
            </a:r>
            <a:r>
              <a:rPr lang="en-CA" dirty="0" smtClean="0"/>
              <a:t> FORMED!</a:t>
            </a:r>
            <a:br>
              <a:rPr lang="en-CA" dirty="0" smtClean="0"/>
            </a:br>
            <a:endParaRPr lang="en-CA"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74081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CEA8CE-0F0A-4DCB-9CD5-7D322DE39D52}" type="slidenum">
              <a:rPr lang="en-US" sz="1200"/>
              <a:pPr algn="r"/>
              <a:t>8</a:t>
            </a:fld>
            <a:endParaRPr lang="en-US" sz="1200"/>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5 – Economic Impacts</a:t>
            </a:r>
          </a:p>
          <a:p>
            <a:pPr eaLnBrk="1" hangingPunct="1">
              <a:spcBef>
                <a:spcPct val="0"/>
              </a:spcBef>
            </a:pPr>
            <a:endParaRPr lang="en-US" dirty="0" smtClean="0"/>
          </a:p>
          <a:p>
            <a:pPr eaLnBrk="1" hangingPunct="1">
              <a:spcBef>
                <a:spcPct val="0"/>
              </a:spcBef>
            </a:pPr>
            <a:r>
              <a:rPr lang="en-US" dirty="0" smtClean="0"/>
              <a:t>COST OF DOING NOTHING</a:t>
            </a:r>
          </a:p>
          <a:p>
            <a:pPr eaLnBrk="1" hangingPunct="1">
              <a:spcBef>
                <a:spcPct val="0"/>
              </a:spcBef>
            </a:pPr>
            <a:endParaRPr lang="en-US" dirty="0" smtClean="0"/>
          </a:p>
          <a:p>
            <a:pPr eaLnBrk="1" hangingPunct="1">
              <a:spcBef>
                <a:spcPct val="0"/>
              </a:spcBef>
            </a:pPr>
            <a:r>
              <a:rPr lang="en-US" dirty="0" smtClean="0"/>
              <a:t>Eurasian Watermilfoil, damages increased by 5 times in 12 years, from 1 million to 5 million</a:t>
            </a:r>
          </a:p>
          <a:p>
            <a:pPr eaLnBrk="1" hangingPunct="1">
              <a:spcBef>
                <a:spcPct val="0"/>
              </a:spcBef>
            </a:pPr>
            <a:endParaRPr lang="en-US" dirty="0" smtClean="0"/>
          </a:p>
          <a:p>
            <a:pPr eaLnBrk="1" hangingPunct="1">
              <a:spcBef>
                <a:spcPct val="0"/>
              </a:spcBef>
            </a:pPr>
            <a:r>
              <a:rPr lang="en-US" dirty="0" smtClean="0"/>
              <a:t>Hawkweed, went from 13 million to 60 million in damages in 12 years</a:t>
            </a:r>
          </a:p>
          <a:p>
            <a:pPr eaLnBrk="1" hangingPunct="1">
              <a:spcBef>
                <a:spcPct val="0"/>
              </a:spcBef>
            </a:pPr>
            <a:endParaRPr lang="en-US" dirty="0" smtClean="0"/>
          </a:p>
          <a:p>
            <a:pPr eaLnBrk="1" hangingPunct="1">
              <a:spcBef>
                <a:spcPct val="0"/>
              </a:spcBef>
            </a:pPr>
            <a:r>
              <a:rPr lang="en-US" dirty="0" smtClean="0"/>
              <a:t>Impact on the environment and esthetics, look at Dalmatian Toadflax that went  from 9,250 Ha – 123, 400 Ha in 12 years.  Grew by 13 times in 12 years, average over 9 thousand hectares a year</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Without efforts to contain their spread, invasive plants will generally increase their distribution area on average of 14% annually = populations double every 5 years!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EDRR – Provincial Approach</a:t>
            </a:r>
          </a:p>
          <a:p>
            <a:pPr eaLnBrk="1" hangingPunct="1">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9D33E8-E774-43CB-A2BD-6D657D7A8243}" type="slidenum">
              <a:rPr lang="en-US" smtClean="0">
                <a:latin typeface="Arial" charset="0"/>
              </a:rPr>
              <a:pPr fontAlgn="base">
                <a:spcBef>
                  <a:spcPct val="0"/>
                </a:spcBef>
                <a:spcAft>
                  <a:spcPct val="0"/>
                </a:spcAft>
              </a:pPr>
              <a:t>9</a:t>
            </a:fld>
            <a:endParaRPr lang="en-US" smtClean="0">
              <a:latin typeface="Arial" charset="0"/>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p:txBody>
          <a:bodyPr/>
          <a:lstStyle/>
          <a:p>
            <a:pPr eaLnBrk="1" fontAlgn="auto" hangingPunct="1">
              <a:spcBef>
                <a:spcPts val="0"/>
              </a:spcBef>
              <a:spcAft>
                <a:spcPts val="0"/>
              </a:spcAft>
              <a:defRPr/>
            </a:pPr>
            <a:r>
              <a:rPr lang="en-US" dirty="0" smtClean="0"/>
              <a:t>9 – Compliance with Regulation</a:t>
            </a:r>
          </a:p>
          <a:p>
            <a:pPr eaLnBrk="1" fontAlgn="auto" hangingPunct="1">
              <a:spcBef>
                <a:spcPts val="0"/>
              </a:spcBef>
              <a:spcAft>
                <a:spcPts val="0"/>
              </a:spcAft>
              <a:defRPr/>
            </a:pPr>
            <a:endParaRPr lang="en-US" dirty="0" smtClean="0"/>
          </a:p>
          <a:p>
            <a:pPr eaLnBrk="1" fontAlgn="auto" hangingPunct="1">
              <a:spcBef>
                <a:spcPts val="600"/>
              </a:spcBef>
              <a:spcAft>
                <a:spcPts val="600"/>
              </a:spcAft>
              <a:defRPr/>
            </a:pPr>
            <a:r>
              <a:rPr lang="en-CA" sz="1400" dirty="0" smtClean="0"/>
              <a:t>BC Legislation for Invasive Plant Management (CROWN LAND)</a:t>
            </a:r>
          </a:p>
          <a:p>
            <a:pPr eaLnBrk="1" fontAlgn="auto" hangingPunct="1">
              <a:spcBef>
                <a:spcPts val="600"/>
              </a:spcBef>
              <a:spcAft>
                <a:spcPts val="600"/>
              </a:spcAft>
              <a:defRPr/>
            </a:pPr>
            <a:endParaRPr lang="en-CA" dirty="0" smtClean="0"/>
          </a:p>
          <a:p>
            <a:pPr marL="457200" indent="-457200" eaLnBrk="1" fontAlgn="auto" hangingPunct="1">
              <a:spcBef>
                <a:spcPts val="600"/>
              </a:spcBef>
              <a:spcAft>
                <a:spcPts val="600"/>
              </a:spcAft>
              <a:buFont typeface="Arial" pitchFamily="34" charset="0"/>
              <a:buChar char="•"/>
              <a:defRPr/>
            </a:pPr>
            <a:r>
              <a:rPr lang="en-CA" dirty="0" smtClean="0"/>
              <a:t>BC Weed Control Act</a:t>
            </a:r>
          </a:p>
          <a:p>
            <a:pPr marL="457200" indent="-457200" eaLnBrk="1" fontAlgn="auto" hangingPunct="1">
              <a:spcBef>
                <a:spcPts val="600"/>
              </a:spcBef>
              <a:spcAft>
                <a:spcPts val="600"/>
              </a:spcAft>
              <a:buFont typeface="Arial" pitchFamily="34" charset="0"/>
              <a:buChar char="•"/>
              <a:defRPr/>
            </a:pPr>
            <a:r>
              <a:rPr lang="en-CA" dirty="0" smtClean="0"/>
              <a:t>Integrated Pest Management Act</a:t>
            </a:r>
          </a:p>
          <a:p>
            <a:pPr marL="457200" indent="-457200" eaLnBrk="1" fontAlgn="auto" hangingPunct="1">
              <a:spcBef>
                <a:spcPts val="600"/>
              </a:spcBef>
              <a:spcAft>
                <a:spcPts val="600"/>
              </a:spcAft>
              <a:buFont typeface="Arial" pitchFamily="34" charset="0"/>
              <a:buChar char="•"/>
              <a:defRPr/>
            </a:pPr>
            <a:r>
              <a:rPr lang="en-CA" dirty="0" smtClean="0"/>
              <a:t>Forest and Range Practices Act</a:t>
            </a:r>
          </a:p>
          <a:p>
            <a:pPr eaLnBrk="1" fontAlgn="auto" hangingPunct="1">
              <a:spcBef>
                <a:spcPts val="600"/>
              </a:spcBef>
              <a:spcAft>
                <a:spcPts val="600"/>
              </a:spcAft>
              <a:buFont typeface="Arial" pitchFamily="34" charset="0"/>
              <a:buNone/>
              <a:defRPr/>
            </a:pPr>
            <a:endParaRPr lang="en-CA" dirty="0" smtClean="0"/>
          </a:p>
          <a:p>
            <a:pPr eaLnBrk="1" fontAlgn="auto" hangingPunct="1">
              <a:spcBef>
                <a:spcPts val="600"/>
              </a:spcBef>
              <a:spcAft>
                <a:spcPts val="600"/>
              </a:spcAft>
              <a:buFont typeface="Arial" pitchFamily="34" charset="0"/>
              <a:buNone/>
              <a:defRPr/>
            </a:pPr>
            <a:r>
              <a:rPr lang="en-CA" dirty="0" smtClean="0"/>
              <a:t>Municipal Legislation</a:t>
            </a:r>
          </a:p>
          <a:p>
            <a:pPr marL="171450" indent="-171450" eaLnBrk="1" fontAlgn="auto" hangingPunct="1">
              <a:spcBef>
                <a:spcPts val="600"/>
              </a:spcBef>
              <a:spcAft>
                <a:spcPts val="600"/>
              </a:spcAft>
              <a:buFont typeface="Arial" pitchFamily="34" charset="0"/>
              <a:buChar char="•"/>
              <a:defRPr/>
            </a:pPr>
            <a:r>
              <a:rPr lang="en-CA" dirty="0" smtClean="0"/>
              <a:t>Community Charter (gives power to give bylaws): Weed Bylaws</a:t>
            </a:r>
          </a:p>
          <a:p>
            <a:pPr eaLnBrk="1" fontAlgn="auto" hangingPunct="1">
              <a:spcBef>
                <a:spcPts val="0"/>
              </a:spcBef>
              <a:spcAft>
                <a:spcPts val="0"/>
              </a:spcAft>
              <a:defRPr/>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500" smtClean="0"/>
          </a:p>
          <a:p>
            <a:pPr eaLnBrk="1" hangingPunct="1">
              <a:spcBef>
                <a:spcPct val="0"/>
              </a:spcBef>
            </a:pPr>
            <a:r>
              <a:rPr lang="en-US" sz="500" smtClean="0"/>
              <a:t>The main legislation pertaining to invasive plants is currently held by the provincial government. The ministries and the links to their legislation are listed below.</a:t>
            </a:r>
          </a:p>
          <a:p>
            <a:pPr eaLnBrk="1" hangingPunct="1">
              <a:spcBef>
                <a:spcPct val="0"/>
              </a:spcBef>
            </a:pPr>
            <a:endParaRPr lang="en-US" sz="500" smtClean="0"/>
          </a:p>
          <a:p>
            <a:pPr eaLnBrk="1" hangingPunct="1">
              <a:spcBef>
                <a:spcPct val="0"/>
              </a:spcBef>
            </a:pPr>
            <a:r>
              <a:rPr lang="en-US" sz="500" smtClean="0"/>
              <a:t>Also included is the federal legislation governing the approval and importation of biocontrol agents into Canada.</a:t>
            </a:r>
          </a:p>
          <a:p>
            <a:pPr eaLnBrk="1" hangingPunct="1">
              <a:spcBef>
                <a:spcPct val="0"/>
              </a:spcBef>
            </a:pPr>
            <a:endParaRPr lang="en-US" sz="500" smtClean="0"/>
          </a:p>
          <a:p>
            <a:pPr eaLnBrk="1" hangingPunct="1">
              <a:spcBef>
                <a:spcPct val="0"/>
              </a:spcBef>
            </a:pPr>
            <a:r>
              <a:rPr lang="en-US" sz="500" smtClean="0"/>
              <a:t>For a thorough listing and explanation of legislation pertaining to invasive plants in BC, please see the Invasive Plant Council of BC's report A Legislative Guidebook to Invasive Plant Management in BC.</a:t>
            </a:r>
          </a:p>
          <a:p>
            <a:pPr eaLnBrk="1" hangingPunct="1">
              <a:spcBef>
                <a:spcPct val="0"/>
              </a:spcBef>
            </a:pPr>
            <a:endParaRPr lang="en-US" sz="500" smtClean="0"/>
          </a:p>
          <a:p>
            <a:pPr eaLnBrk="1" hangingPunct="1">
              <a:spcBef>
                <a:spcPct val="0"/>
              </a:spcBef>
            </a:pPr>
            <a:r>
              <a:rPr lang="en-US" sz="500" smtClean="0"/>
              <a:t>Multiple agencies and governments controlling invasive plants and adjoining land parcels.</a:t>
            </a:r>
          </a:p>
          <a:p>
            <a:pPr eaLnBrk="1" hangingPunct="1">
              <a:spcBef>
                <a:spcPct val="0"/>
              </a:spcBef>
            </a:pPr>
            <a:endParaRPr lang="en-US" sz="500" smtClean="0"/>
          </a:p>
          <a:p>
            <a:pPr eaLnBrk="1" hangingPunct="1">
              <a:spcBef>
                <a:spcPct val="0"/>
              </a:spcBef>
            </a:pPr>
            <a:r>
              <a:rPr lang="en-US" sz="500" smtClean="0"/>
              <a:t>Often unclear to land managers which legislation is in effect and how they are to comply with that effective legislation.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5454CAE5-8D32-415F-8EE3-DFC4F39077A5}"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88AB0989-BE24-415F-B594-244499282682}" type="slidenum">
              <a:rPr lang="en-CA"/>
              <a:pPr>
                <a:defRPr/>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84A56A8C-5880-4C48-B3F2-2484F4DB778B}"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7AF02B36-79B0-4925-A2C0-BAC621F5BBEF}" type="slidenum">
              <a:rPr lang="en-CA"/>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C84B47FC-D721-4FDD-B572-DEF856AEE88A}"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D7267A4-952E-403D-88B3-E1B7EF005A92}" type="slidenum">
              <a:rPr lang="en-CA"/>
              <a:pPr>
                <a:defRPr/>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45D5A4F-EB3B-4F25-BBD7-9B090955E8C1}"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3290358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45D5A4F-EB3B-4F25-BBD7-9B090955E8C1}"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25335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5D5A4F-EB3B-4F25-BBD7-9B090955E8C1}"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1563411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45D5A4F-EB3B-4F25-BBD7-9B090955E8C1}" type="datetimeFigureOut">
              <a:rPr lang="en-CA" smtClean="0"/>
              <a:t>2017-04-07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2184408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45D5A4F-EB3B-4F25-BBD7-9B090955E8C1}" type="datetimeFigureOut">
              <a:rPr lang="en-CA" smtClean="0"/>
              <a:t>2017-04-07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1098857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45D5A4F-EB3B-4F25-BBD7-9B090955E8C1}" type="datetimeFigureOut">
              <a:rPr lang="en-CA" smtClean="0"/>
              <a:t>2017-04-07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2604887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D5A4F-EB3B-4F25-BBD7-9B090955E8C1}" type="datetimeFigureOut">
              <a:rPr lang="en-CA" smtClean="0"/>
              <a:t>2017-04-07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3367183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5D5A4F-EB3B-4F25-BBD7-9B090955E8C1}" type="datetimeFigureOut">
              <a:rPr lang="en-CA" smtClean="0"/>
              <a:t>2017-04-07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296483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t="12552" b="11571"/>
          <a:stretch>
            <a:fillRect/>
          </a:stretch>
        </p:blipFill>
        <p:spPr bwMode="auto">
          <a:xfrm>
            <a:off x="22225" y="0"/>
            <a:ext cx="9144000" cy="1689100"/>
          </a:xfrm>
          <a:prstGeom prst="rect">
            <a:avLst/>
          </a:prstGeom>
          <a:noFill/>
          <a:ln w="9525">
            <a:noFill/>
            <a:miter lim="800000"/>
            <a:headEnd/>
            <a:tailEnd/>
          </a:ln>
        </p:spPr>
      </p:pic>
      <p:pic>
        <p:nvPicPr>
          <p:cNvPr id="5" name="Picture 6"/>
          <p:cNvPicPr>
            <a:picLocks noChangeAspect="1"/>
          </p:cNvPicPr>
          <p:nvPr userDrawn="1"/>
        </p:nvPicPr>
        <p:blipFill>
          <a:blip r:embed="rId3" cstate="print">
            <a:extLst/>
          </a:blip>
          <a:stretch>
            <a:fillRect/>
          </a:stretch>
        </p:blipFill>
        <p:spPr>
          <a:xfrm>
            <a:off x="0" y="0"/>
            <a:ext cx="1879104" cy="1252736"/>
          </a:xfrm>
          <a:prstGeom prst="ellipse">
            <a:avLst/>
          </a:prstGeom>
          <a:ln>
            <a:noFill/>
          </a:ln>
          <a:effectLst>
            <a:softEdge rad="112500"/>
          </a:effectLst>
        </p:spPr>
      </p:pic>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3"/>
          <p:cNvSpPr>
            <a:spLocks noGrp="1"/>
          </p:cNvSpPr>
          <p:nvPr>
            <p:ph type="dt" sz="half" idx="10"/>
          </p:nvPr>
        </p:nvSpPr>
        <p:spPr/>
        <p:txBody>
          <a:bodyPr/>
          <a:lstStyle>
            <a:lvl1pPr>
              <a:defRPr/>
            </a:lvl1pPr>
          </a:lstStyle>
          <a:p>
            <a:pPr>
              <a:defRPr/>
            </a:pPr>
            <a:fld id="{8B52AAEE-7D99-4D4C-9787-DEACCEA7448C}" type="datetimeFigureOut">
              <a:rPr lang="en-CA"/>
              <a:pPr>
                <a:defRPr/>
              </a:pPr>
              <a:t>2017-04-07</a:t>
            </a:fld>
            <a:endParaRPr lang="en-CA"/>
          </a:p>
        </p:txBody>
      </p:sp>
      <p:sp>
        <p:nvSpPr>
          <p:cNvPr id="7" name="Footer Placeholder 4"/>
          <p:cNvSpPr>
            <a:spLocks noGrp="1"/>
          </p:cNvSpPr>
          <p:nvPr>
            <p:ph type="ftr" sz="quarter" idx="11"/>
          </p:nvPr>
        </p:nvSpPr>
        <p:spPr/>
        <p:txBody>
          <a:bodyPr/>
          <a:lstStyle>
            <a:lvl1pPr>
              <a:defRPr/>
            </a:lvl1pPr>
          </a:lstStyle>
          <a:p>
            <a:pPr>
              <a:defRPr/>
            </a:pPr>
            <a:endParaRPr lang="en-CA"/>
          </a:p>
        </p:txBody>
      </p:sp>
      <p:sp>
        <p:nvSpPr>
          <p:cNvPr id="8" name="Slide Number Placeholder 5"/>
          <p:cNvSpPr>
            <a:spLocks noGrp="1"/>
          </p:cNvSpPr>
          <p:nvPr>
            <p:ph type="sldNum" sz="quarter" idx="12"/>
          </p:nvPr>
        </p:nvSpPr>
        <p:spPr/>
        <p:txBody>
          <a:bodyPr/>
          <a:lstStyle>
            <a:lvl1pPr>
              <a:defRPr/>
            </a:lvl1pPr>
          </a:lstStyle>
          <a:p>
            <a:pPr>
              <a:defRPr/>
            </a:pPr>
            <a:fld id="{95AF2A2C-D006-40B3-B37A-8B1DA851B409}" type="slidenum">
              <a:rPr lang="en-CA"/>
              <a:pPr>
                <a:defRPr/>
              </a:pPr>
              <a:t>‹#›</a:t>
            </a:fld>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5D5A4F-EB3B-4F25-BBD7-9B090955E8C1}" type="datetimeFigureOut">
              <a:rPr lang="en-CA" smtClean="0"/>
              <a:t>2017-04-07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262185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45D5A4F-EB3B-4F25-BBD7-9B090955E8C1}"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3218694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45D5A4F-EB3B-4F25-BBD7-9B090955E8C1}"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CF8363D-3A36-4787-ABAF-5B454A764F6E}" type="slidenum">
              <a:rPr lang="en-CA" smtClean="0"/>
              <a:t>‹#›</a:t>
            </a:fld>
            <a:endParaRPr lang="en-CA"/>
          </a:p>
        </p:txBody>
      </p:sp>
    </p:spTree>
    <p:extLst>
      <p:ext uri="{BB962C8B-B14F-4D97-AF65-F5344CB8AC3E}">
        <p14:creationId xmlns:p14="http://schemas.microsoft.com/office/powerpoint/2010/main" val="3644089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68F5008-406D-428C-830D-659387095E7B}"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1724763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68F5008-406D-428C-830D-659387095E7B}"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216027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8F5008-406D-428C-830D-659387095E7B}"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3359607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68F5008-406D-428C-830D-659387095E7B}" type="datetimeFigureOut">
              <a:rPr lang="en-CA" smtClean="0"/>
              <a:t>2017-04-07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400003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68F5008-406D-428C-830D-659387095E7B}" type="datetimeFigureOut">
              <a:rPr lang="en-CA" smtClean="0"/>
              <a:t>2017-04-07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3986038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68F5008-406D-428C-830D-659387095E7B}" type="datetimeFigureOut">
              <a:rPr lang="en-CA" smtClean="0"/>
              <a:t>2017-04-07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3467585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F5008-406D-428C-830D-659387095E7B}" type="datetimeFigureOut">
              <a:rPr lang="en-CA" smtClean="0"/>
              <a:t>2017-04-07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347390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543491-CC2F-493D-9A71-F2BE14882879}"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B02D77A-8BAF-4CC9-A651-7CA5A673CEAF}" type="slidenum">
              <a:rPr lang="en-CA"/>
              <a:pPr>
                <a:defRPr/>
              </a:pPr>
              <a:t>‹#›</a:t>
            </a:fld>
            <a:endParaRPr lang="en-C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8F5008-406D-428C-830D-659387095E7B}" type="datetimeFigureOut">
              <a:rPr lang="en-CA" smtClean="0"/>
              <a:t>2017-04-07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3570566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8F5008-406D-428C-830D-659387095E7B}" type="datetimeFigureOut">
              <a:rPr lang="en-CA" smtClean="0"/>
              <a:t>2017-04-07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1893997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68F5008-406D-428C-830D-659387095E7B}"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266643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68F5008-406D-428C-830D-659387095E7B}" type="datetimeFigureOut">
              <a:rPr lang="en-CA" smtClean="0"/>
              <a:t>2017-04-07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144190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68F5008-406D-428C-830D-659387095E7B}" type="datetimeFigureOut">
              <a:rPr lang="en-CA" smtClean="0"/>
              <a:t>2017-04-07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C84B688-166F-466B-BDCB-83BDE2E7AC63}" type="slidenum">
              <a:rPr lang="en-CA" smtClean="0"/>
              <a:t>‹#›</a:t>
            </a:fld>
            <a:endParaRPr lang="en-CA"/>
          </a:p>
        </p:txBody>
      </p:sp>
    </p:spTree>
    <p:extLst>
      <p:ext uri="{BB962C8B-B14F-4D97-AF65-F5344CB8AC3E}">
        <p14:creationId xmlns:p14="http://schemas.microsoft.com/office/powerpoint/2010/main" val="1243823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5025575D-CF3A-4B6C-8982-1C7EB3490546}"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8365A1C-9C93-4A9B-9A01-95F386CFFDFC}" type="slidenum">
              <a:rPr lang="en-CA"/>
              <a:pPr>
                <a:defRPr/>
              </a:pPr>
              <a:t>‹#›</a:t>
            </a:fld>
            <a:endParaRPr lang="en-C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2FD8AA2C-FE4D-4364-BA9C-A2BBFD6623B5}"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0E50844B-1AB6-4A70-88A6-5AC1BE5F551D}" type="slidenum">
              <a:rPr lang="en-CA"/>
              <a:pPr>
                <a:defRPr/>
              </a:pPr>
              <a:t>‹#›</a:t>
            </a:fld>
            <a:endParaRPr lang="en-C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4378D6-EDB4-40E6-823C-A3EF23BFC131}"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8328449-5A19-4DBC-B172-0448B7A68807}" type="slidenum">
              <a:rPr lang="en-CA"/>
              <a:pPr>
                <a:defRPr/>
              </a:pPr>
              <a:t>‹#›</a:t>
            </a:fld>
            <a:endParaRPr lang="en-CA"/>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F2A83C33-B03D-4D1A-9DA0-219C2FF19EFC}" type="datetimeFigureOut">
              <a:rPr lang="en-CA"/>
              <a:pPr>
                <a:defRPr/>
              </a:pPr>
              <a:t>2017-04-07</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050506C5-46D6-4B66-86AB-7D81E4B42BFA}" type="slidenum">
              <a:rPr lang="en-CA"/>
              <a:pPr>
                <a:defRPr/>
              </a:pPr>
              <a:t>‹#›</a:t>
            </a:fld>
            <a:endParaRPr lang="en-C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32EBE449-8265-4265-A18D-B12053C8CC0A}" type="datetimeFigureOut">
              <a:rPr lang="en-CA"/>
              <a:pPr>
                <a:defRPr/>
              </a:pPr>
              <a:t>2017-04-07</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B90F6C74-5C97-47EF-9F23-47C204D6424C}" type="slidenum">
              <a:rPr lang="en-CA"/>
              <a:pPr>
                <a:defRPr/>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2327E99E-5811-40CD-99EC-6A3D5FEB4265}" type="datetimeFigureOut">
              <a:rPr lang="en-CA"/>
              <a:pPr>
                <a:defRPr/>
              </a:pPr>
              <a:t>2017-04-07</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725BC4FD-C23F-49F6-8C7E-26F7071150F1}" type="slidenum">
              <a:rPr lang="en-CA"/>
              <a:pPr>
                <a:defRPr/>
              </a:pPr>
              <a:t>‹#›</a:t>
            </a:fld>
            <a:endParaRPr lang="en-C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172ECC74-15F0-4F40-A301-071483F4DAF3}" type="datetimeFigureOut">
              <a:rPr lang="en-CA"/>
              <a:pPr>
                <a:defRPr/>
              </a:pPr>
              <a:t>2017-04-07</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0C77C90D-417B-4893-A1DC-607728CEE9E1}" type="slidenum">
              <a:rPr lang="en-CA"/>
              <a:pPr>
                <a:defRPr/>
              </a:pPr>
              <a:t>‹#›</a:t>
            </a:fld>
            <a:endParaRPr lang="en-CA"/>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1981EF-3B3D-4EA7-925E-D8A38290A41A}" type="datetimeFigureOut">
              <a:rPr lang="en-CA"/>
              <a:pPr>
                <a:defRPr/>
              </a:pPr>
              <a:t>2017-04-07</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7F604B8A-ECEA-46A8-A2EE-048ED2D04DD2}" type="slidenum">
              <a:rPr lang="en-CA"/>
              <a:pPr>
                <a:defRPr/>
              </a:pPr>
              <a:t>‹#›</a:t>
            </a:fld>
            <a:endParaRPr lang="en-CA"/>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47677C-23BA-4235-9736-A124BA0158D2}" type="datetimeFigureOut">
              <a:rPr lang="en-CA"/>
              <a:pPr>
                <a:defRPr/>
              </a:pPr>
              <a:t>2017-04-07</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D338D4FE-46A4-42DF-ACDE-036F3D8942EC}" type="slidenum">
              <a:rPr lang="en-CA"/>
              <a:pPr>
                <a:defRPr/>
              </a:pPr>
              <a:t>‹#›</a:t>
            </a:fld>
            <a:endParaRPr lang="en-CA"/>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30F36A-1764-4EEB-9A75-F5408497672F}" type="datetimeFigureOut">
              <a:rPr lang="en-CA"/>
              <a:pPr>
                <a:defRPr/>
              </a:pPr>
              <a:t>2017-04-07</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5A2EDA37-856F-4B90-A13C-B0583BAC8FA2}" type="slidenum">
              <a:rPr lang="en-CA"/>
              <a:pPr>
                <a:defRPr/>
              </a:pPr>
              <a:t>‹#›</a:t>
            </a:fld>
            <a:endParaRPr lang="en-CA"/>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5713245D-6CC2-4E1E-8F1D-334A24C6DC60}"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DD0F5BED-98DB-4393-8983-906EB1C1AC82}" type="slidenum">
              <a:rPr lang="en-CA"/>
              <a:pPr>
                <a:defRPr/>
              </a:pPr>
              <a:t>‹#›</a:t>
            </a:fld>
            <a:endParaRPr lang="en-CA"/>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57F0C30A-F6D0-41A3-BC91-D4F3425514FE}" type="datetimeFigureOut">
              <a:rPr lang="en-CA"/>
              <a:pPr>
                <a:defRPr/>
              </a:pPr>
              <a:t>2017-04-07</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EFA0CB19-01B4-49F2-92ED-7B82669E44C2}" type="slidenum">
              <a:rPr lang="en-CA"/>
              <a:pPr>
                <a:defRPr/>
              </a:pPr>
              <a:t>‹#›</a:t>
            </a:fld>
            <a:endParaRPr lang="en-CA"/>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blip>
          <a:stretch>
            <a:fillRect/>
          </a:stretch>
        </p:blipFill>
        <p:spPr>
          <a:xfrm>
            <a:off x="0" y="-7764"/>
            <a:ext cx="2311152" cy="1540768"/>
          </a:xfrm>
          <a:prstGeom prst="ellipse">
            <a:avLst/>
          </a:prstGeom>
          <a:ln>
            <a:noFill/>
          </a:ln>
          <a:effectLst>
            <a:softEdge rad="112500"/>
          </a:effectLst>
        </p:spPr>
      </p:pic>
      <p:sp>
        <p:nvSpPr>
          <p:cNvPr id="2" name="Title 1"/>
          <p:cNvSpPr>
            <a:spLocks noGrp="1"/>
          </p:cNvSpPr>
          <p:nvPr>
            <p:ph type="title"/>
          </p:nvPr>
        </p:nvSpPr>
        <p:spPr/>
        <p:txBody>
          <a:bodyPr/>
          <a:lstStyle/>
          <a:p>
            <a:r>
              <a:rPr lang="en-US" dirty="0" smtClean="0"/>
              <a:t>Click to edit Master title style</a:t>
            </a:r>
            <a:endParaRPr lang="en-CA" dirty="0"/>
          </a:p>
        </p:txBody>
      </p:sp>
      <p:sp>
        <p:nvSpPr>
          <p:cNvPr id="4" name="Date Placeholder 2"/>
          <p:cNvSpPr>
            <a:spLocks noGrp="1"/>
          </p:cNvSpPr>
          <p:nvPr>
            <p:ph type="dt" sz="half" idx="10"/>
          </p:nvPr>
        </p:nvSpPr>
        <p:spPr/>
        <p:txBody>
          <a:bodyPr/>
          <a:lstStyle>
            <a:lvl1pPr>
              <a:defRPr/>
            </a:lvl1pPr>
          </a:lstStyle>
          <a:p>
            <a:pPr>
              <a:defRPr/>
            </a:pPr>
            <a:fld id="{26B2F63B-5457-4DE4-A2AA-451CE382252F}" type="datetimeFigureOut">
              <a:rPr lang="en-CA"/>
              <a:pPr>
                <a:defRPr/>
              </a:pPr>
              <a:t>2017-04-07</a:t>
            </a:fld>
            <a:endParaRPr lang="en-CA"/>
          </a:p>
        </p:txBody>
      </p:sp>
      <p:sp>
        <p:nvSpPr>
          <p:cNvPr id="5" name="Footer Placeholder 3"/>
          <p:cNvSpPr>
            <a:spLocks noGrp="1"/>
          </p:cNvSpPr>
          <p:nvPr>
            <p:ph type="ftr" sz="quarter" idx="11"/>
          </p:nvPr>
        </p:nvSpPr>
        <p:spPr/>
        <p:txBody>
          <a:bodyPr/>
          <a:lstStyle>
            <a:lvl1pPr>
              <a:defRPr/>
            </a:lvl1pPr>
          </a:lstStyle>
          <a:p>
            <a:pPr>
              <a:defRPr/>
            </a:pPr>
            <a:endParaRPr lang="en-CA"/>
          </a:p>
        </p:txBody>
      </p:sp>
      <p:sp>
        <p:nvSpPr>
          <p:cNvPr id="6" name="Slide Number Placeholder 4"/>
          <p:cNvSpPr>
            <a:spLocks noGrp="1"/>
          </p:cNvSpPr>
          <p:nvPr>
            <p:ph type="sldNum" sz="quarter" idx="12"/>
          </p:nvPr>
        </p:nvSpPr>
        <p:spPr/>
        <p:txBody>
          <a:bodyPr/>
          <a:lstStyle>
            <a:lvl1pPr>
              <a:defRPr/>
            </a:lvl1pPr>
          </a:lstStyle>
          <a:p>
            <a:pPr>
              <a:defRPr/>
            </a:pPr>
            <a:fld id="{325B6155-9277-446D-9751-52A3C5D31B7E}" type="slidenum">
              <a:rPr lang="en-CA"/>
              <a:pPr>
                <a:defRPr/>
              </a:pPr>
              <a:t>‹#›</a:t>
            </a:fld>
            <a:endParaRPr lang="en-CA"/>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CA"/>
          </a:p>
        </p:txBody>
      </p:sp>
      <p:sp>
        <p:nvSpPr>
          <p:cNvPr id="6" name="Rectangle 5"/>
          <p:cNvSpPr>
            <a:spLocks noGrp="1" noChangeArrowheads="1"/>
          </p:cNvSpPr>
          <p:nvPr>
            <p:ph type="ftr" sz="quarter" idx="11"/>
          </p:nvPr>
        </p:nvSpPr>
        <p:spPr/>
        <p:txBody>
          <a:bodyPr/>
          <a:lstStyle>
            <a:lvl1pPr>
              <a:defRPr/>
            </a:lvl1pPr>
          </a:lstStyle>
          <a:p>
            <a:pPr>
              <a:defRPr/>
            </a:pPr>
            <a:endParaRPr lang="en-CA"/>
          </a:p>
        </p:txBody>
      </p:sp>
      <p:sp>
        <p:nvSpPr>
          <p:cNvPr id="7" name="Rectangle 6"/>
          <p:cNvSpPr>
            <a:spLocks noGrp="1" noChangeArrowheads="1"/>
          </p:cNvSpPr>
          <p:nvPr>
            <p:ph type="sldNum" sz="quarter" idx="12"/>
          </p:nvPr>
        </p:nvSpPr>
        <p:spPr/>
        <p:txBody>
          <a:bodyPr/>
          <a:lstStyle>
            <a:lvl1pPr>
              <a:defRPr/>
            </a:lvl1pPr>
          </a:lstStyle>
          <a:p>
            <a:pPr>
              <a:defRPr/>
            </a:pPr>
            <a:fld id="{5D7A5748-8D6F-49E1-BE56-EC6F1B643E40}" type="slidenum">
              <a:rPr lang="en-CA"/>
              <a:pPr>
                <a:defRPr/>
              </a:pPr>
              <a:t>‹#›</a:t>
            </a:fld>
            <a:endParaRPr lang="en-CA"/>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4733365" y="2708476"/>
            <a:ext cx="3313355" cy="1702160"/>
          </a:xfrm>
        </p:spPr>
        <p:txBody>
          <a:bodyPr>
            <a:normAutofit/>
          </a:bodyPr>
          <a:lstStyle>
            <a:lvl1pPr>
              <a:defRPr sz="4800" b="1" baseline="30000">
                <a:solidFill>
                  <a:srgbClr val="21B933"/>
                </a:solidFill>
              </a:defRPr>
            </a:lvl1pPr>
          </a:lstStyle>
          <a:p>
            <a:r>
              <a:rPr lang="en-US" dirty="0" smtClean="0"/>
              <a:t>8th AGM, Forum </a:t>
            </a:r>
            <a:br>
              <a:rPr lang="en-US" dirty="0" smtClean="0"/>
            </a:br>
            <a:r>
              <a:rPr lang="en-US" dirty="0" smtClean="0"/>
              <a:t>and Field Tour</a:t>
            </a:r>
            <a:endParaRPr lang="en-US" dirty="0"/>
          </a:p>
        </p:txBody>
      </p:sp>
      <p:sp>
        <p:nvSpPr>
          <p:cNvPr id="3" name="Subtitle 2"/>
          <p:cNvSpPr>
            <a:spLocks noGrp="1"/>
          </p:cNvSpPr>
          <p:nvPr>
            <p:ph type="subTitle" idx="1" hasCustomPrompt="1"/>
          </p:nvPr>
        </p:nvSpPr>
        <p:spPr>
          <a:xfrm>
            <a:off x="4733365" y="4421080"/>
            <a:ext cx="3309803" cy="1260629"/>
          </a:xfrm>
        </p:spPr>
        <p:txBody>
          <a:bodyPr anchor="b">
            <a:normAutofit/>
          </a:bodyPr>
          <a:lstStyle>
            <a:lvl1pPr marL="0" indent="0" algn="r">
              <a:buNone/>
              <a:defRPr sz="1800" baseline="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June 13, 2013 at </a:t>
            </a:r>
            <a:r>
              <a:rPr lang="en-US" dirty="0" err="1" smtClean="0"/>
              <a:t>Beban</a:t>
            </a:r>
            <a:r>
              <a:rPr lang="en-US" dirty="0" smtClean="0"/>
              <a:t> Park Nanaimo </a:t>
            </a:r>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9096" y="12678"/>
            <a:ext cx="3504304" cy="2336202"/>
          </a:xfrm>
          <a:prstGeom prst="rect">
            <a:avLst/>
          </a:prstGeom>
        </p:spPr>
      </p:pic>
    </p:spTree>
    <p:extLst>
      <p:ext uri="{BB962C8B-B14F-4D97-AF65-F5344CB8AC3E}">
        <p14:creationId xmlns:p14="http://schemas.microsoft.com/office/powerpoint/2010/main" val="268383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5" name="Footer Placeholder 4"/>
          <p:cNvSpPr>
            <a:spLocks noGrp="1"/>
          </p:cNvSpPr>
          <p:nvPr>
            <p:ph type="ftr" sz="quarter" idx="11"/>
          </p:nvPr>
        </p:nvSpPr>
        <p:spPr/>
        <p:txBody>
          <a:bodyPr/>
          <a:lstStyle/>
          <a:p>
            <a:endParaRPr lang="en-CA">
              <a:solidFill>
                <a:srgbClr val="94C6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48886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242BF243-B155-4D53-AC94-C0AA210FFF8C}" type="datetimeFigureOut">
              <a:rPr lang="en-CA"/>
              <a:pPr>
                <a:defRPr/>
              </a:pPr>
              <a:t>2017-04-07</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9FB6A7F9-EF24-4CCE-A1CC-E5AAF73BD36A}" type="slidenum">
              <a:rPr lang="en-CA"/>
              <a:pPr>
                <a:defRPr/>
              </a:pPr>
              <a:t>‹#›</a:t>
            </a:fld>
            <a:endParaRPr lang="en-C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5" name="Footer Placeholder 4"/>
          <p:cNvSpPr>
            <a:spLocks noGrp="1"/>
          </p:cNvSpPr>
          <p:nvPr>
            <p:ph type="ftr" sz="quarter" idx="11"/>
          </p:nvPr>
        </p:nvSpPr>
        <p:spPr/>
        <p:txBody>
          <a:bodyPr/>
          <a:lstStyle/>
          <a:p>
            <a:endParaRPr lang="en-CA">
              <a:solidFill>
                <a:srgbClr val="94C6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3648795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6" name="Footer Placeholder 5"/>
          <p:cNvSpPr>
            <a:spLocks noGrp="1"/>
          </p:cNvSpPr>
          <p:nvPr>
            <p:ph type="ftr" sz="quarter" idx="11"/>
          </p:nvPr>
        </p:nvSpPr>
        <p:spPr/>
        <p:txBody>
          <a:bodyPr/>
          <a:lstStyle/>
          <a:p>
            <a:endParaRPr lang="en-CA">
              <a:solidFill>
                <a:srgbClr val="94C600"/>
              </a:solidFill>
            </a:endParaRPr>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720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8" name="Footer Placeholder 7"/>
          <p:cNvSpPr>
            <a:spLocks noGrp="1"/>
          </p:cNvSpPr>
          <p:nvPr>
            <p:ph type="ftr" sz="quarter" idx="11"/>
          </p:nvPr>
        </p:nvSpPr>
        <p:spPr/>
        <p:txBody>
          <a:bodyPr/>
          <a:lstStyle/>
          <a:p>
            <a:endParaRPr lang="en-CA">
              <a:solidFill>
                <a:srgbClr val="94C600"/>
              </a:solidFill>
            </a:endParaRPr>
          </a:p>
        </p:txBody>
      </p:sp>
      <p:sp>
        <p:nvSpPr>
          <p:cNvPr id="9" name="Slide Number Placeholder 8"/>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61838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4" name="Footer Placeholder 3"/>
          <p:cNvSpPr>
            <a:spLocks noGrp="1"/>
          </p:cNvSpPr>
          <p:nvPr>
            <p:ph type="ftr" sz="quarter" idx="11"/>
          </p:nvPr>
        </p:nvSpPr>
        <p:spPr/>
        <p:txBody>
          <a:bodyPr/>
          <a:lstStyle/>
          <a:p>
            <a:endParaRPr lang="en-CA">
              <a:solidFill>
                <a:srgbClr val="94C600"/>
              </a:solidFill>
            </a:endParaRPr>
          </a:p>
        </p:txBody>
      </p:sp>
      <p:sp>
        <p:nvSpPr>
          <p:cNvPr id="5" name="Slide Number Placeholder 4"/>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335046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3" name="Footer Placeholder 2"/>
          <p:cNvSpPr>
            <a:spLocks noGrp="1"/>
          </p:cNvSpPr>
          <p:nvPr>
            <p:ph type="ftr" sz="quarter" idx="11"/>
          </p:nvPr>
        </p:nvSpPr>
        <p:spPr/>
        <p:txBody>
          <a:bodyPr/>
          <a:lstStyle/>
          <a:p>
            <a:endParaRPr lang="en-CA">
              <a:solidFill>
                <a:srgbClr val="94C600"/>
              </a:solidFill>
            </a:endParaRPr>
          </a:p>
        </p:txBody>
      </p:sp>
      <p:sp>
        <p:nvSpPr>
          <p:cNvPr id="4" name="Slide Number Placeholder 3"/>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397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984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solidFill>
                <a:srgbClr val="94C600"/>
              </a:solidFill>
            </a:endParaRPr>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621432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5" name="Footer Placeholder 4"/>
          <p:cNvSpPr>
            <a:spLocks noGrp="1"/>
          </p:cNvSpPr>
          <p:nvPr>
            <p:ph type="ftr" sz="quarter" idx="11"/>
          </p:nvPr>
        </p:nvSpPr>
        <p:spPr/>
        <p:txBody>
          <a:bodyPr/>
          <a:lstStyle/>
          <a:p>
            <a:endParaRPr lang="en-CA">
              <a:solidFill>
                <a:srgbClr val="94C6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2341303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DFD113-DDF3-4E7A-80B3-2FC3E64ACB86}" type="datetimeFigureOut">
              <a:rPr lang="en-CA" smtClean="0"/>
              <a:pPr/>
              <a:t>2017-04-07</a:t>
            </a:fld>
            <a:endParaRPr lang="en-CA"/>
          </a:p>
        </p:txBody>
      </p:sp>
      <p:sp>
        <p:nvSpPr>
          <p:cNvPr id="5" name="Footer Placeholder 4"/>
          <p:cNvSpPr>
            <a:spLocks noGrp="1"/>
          </p:cNvSpPr>
          <p:nvPr>
            <p:ph type="ftr" sz="quarter" idx="11"/>
          </p:nvPr>
        </p:nvSpPr>
        <p:spPr/>
        <p:txBody>
          <a:bodyPr/>
          <a:lstStyle/>
          <a:p>
            <a:endParaRPr lang="en-CA">
              <a:solidFill>
                <a:srgbClr val="94C6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57A26341-5DD9-4215-856F-727DE5911100}" type="slidenum">
              <a:rPr lang="en-CA">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24124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FDFD113-DDF3-4E7A-80B3-2FC3E64ACB86}" type="datetimeFigureOut">
              <a:rPr lang="en-CA" smtClean="0"/>
              <a:pPr/>
              <a:t>2017-04-07</a:t>
            </a:fld>
            <a:endParaRPr lang="en-CA"/>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CA">
              <a:solidFill>
                <a:srgbClr val="94C600"/>
              </a:solidFill>
            </a:endParaRPr>
          </a:p>
        </p:txBody>
      </p:sp>
      <p:sp>
        <p:nvSpPr>
          <p:cNvPr id="6" name="Slide Number Placeholder 5"/>
          <p:cNvSpPr>
            <a:spLocks noGrp="1"/>
          </p:cNvSpPr>
          <p:nvPr>
            <p:ph type="sldNum" sz="quarter" idx="12"/>
          </p:nvPr>
        </p:nvSpPr>
        <p:spPr>
          <a:xfrm>
            <a:off x="4649096" y="5719966"/>
            <a:ext cx="643666" cy="365125"/>
          </a:xfrm>
          <a:prstGeom prst="rect">
            <a:avLst/>
          </a:prstGeom>
        </p:spPr>
        <p:txBody>
          <a:bodyPr/>
          <a:lstStyle>
            <a:lvl1pPr>
              <a:defRPr>
                <a:solidFill>
                  <a:schemeClr val="accent1"/>
                </a:solidFill>
              </a:defRPr>
            </a:lvl1pPr>
          </a:lstStyle>
          <a:p>
            <a:fld id="{57A26341-5DD9-4215-856F-727DE5911100}" type="slidenum">
              <a:rPr lang="en-CA" smtClean="0">
                <a:solidFill>
                  <a:srgbClr val="94C600"/>
                </a:solidFill>
              </a:rPr>
              <a:pPr/>
              <a:t>‹#›</a:t>
            </a:fld>
            <a:endParaRPr lang="en-CA">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311546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456041BA-C111-4540-90B9-28AAE7C2BEAA}" type="datetimeFigureOut">
              <a:rPr lang="en-CA"/>
              <a:pPr>
                <a:defRPr/>
              </a:pPr>
              <a:t>2017-04-07</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9E4BCFEE-FFFF-44DF-A2A9-87FC1E8BBB33}" type="slidenum">
              <a:rPr lang="en-CA"/>
              <a:pPr>
                <a:defRPr/>
              </a:pPr>
              <a:t>‹#›</a:t>
            </a:fld>
            <a:endParaRPr lang="en-CA"/>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0013D928-045F-41CB-B88E-39784D96640E}" type="slidenum">
              <a:rPr lang="en-US" altLang="en-US"/>
              <a:pPr>
                <a:defRPr/>
              </a:pPr>
              <a:t>‹#›</a:t>
            </a:fld>
            <a:endParaRPr lang="en-US" altLang="en-US"/>
          </a:p>
        </p:txBody>
      </p:sp>
    </p:spTree>
    <p:extLst>
      <p:ext uri="{BB962C8B-B14F-4D97-AF65-F5344CB8AC3E}">
        <p14:creationId xmlns:p14="http://schemas.microsoft.com/office/powerpoint/2010/main" val="2971652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7D90391-04B9-4F0B-A072-7398D3EB98B9}" type="slidenum">
              <a:rPr lang="en-US" altLang="en-US"/>
              <a:pPr/>
              <a:t>‹#›</a:t>
            </a:fld>
            <a:endParaRPr lang="en-US" altLang="en-US"/>
          </a:p>
        </p:txBody>
      </p:sp>
    </p:spTree>
    <p:extLst>
      <p:ext uri="{BB962C8B-B14F-4D97-AF65-F5344CB8AC3E}">
        <p14:creationId xmlns:p14="http://schemas.microsoft.com/office/powerpoint/2010/main" val="13527324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9914102-AB50-451D-A989-60DC662AB72F}" type="slidenum">
              <a:rPr lang="en-US" altLang="en-US"/>
              <a:pPr/>
              <a:t>‹#›</a:t>
            </a:fld>
            <a:endParaRPr lang="en-US" altLang="en-US"/>
          </a:p>
        </p:txBody>
      </p:sp>
    </p:spTree>
    <p:extLst>
      <p:ext uri="{BB962C8B-B14F-4D97-AF65-F5344CB8AC3E}">
        <p14:creationId xmlns:p14="http://schemas.microsoft.com/office/powerpoint/2010/main" val="1821819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A59D2711-E85D-44ED-AEEB-6A655919F041}" type="slidenum">
              <a:rPr lang="en-US" altLang="en-US"/>
              <a:pPr/>
              <a:t>‹#›</a:t>
            </a:fld>
            <a:endParaRPr lang="en-US" altLang="en-US"/>
          </a:p>
        </p:txBody>
      </p:sp>
    </p:spTree>
    <p:extLst>
      <p:ext uri="{BB962C8B-B14F-4D97-AF65-F5344CB8AC3E}">
        <p14:creationId xmlns:p14="http://schemas.microsoft.com/office/powerpoint/2010/main" val="282906183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98475" y="5688013"/>
            <a:ext cx="3997325" cy="66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5688013"/>
            <a:ext cx="3997325" cy="66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35FC31A9-9AF5-4E42-9CC5-A1E087CBB90B}" type="slidenum">
              <a:rPr lang="en-US" altLang="en-US"/>
              <a:pPr/>
              <a:t>‹#›</a:t>
            </a:fld>
            <a:endParaRPr lang="en-US" altLang="en-US"/>
          </a:p>
        </p:txBody>
      </p:sp>
    </p:spTree>
    <p:extLst>
      <p:ext uri="{BB962C8B-B14F-4D97-AF65-F5344CB8AC3E}">
        <p14:creationId xmlns:p14="http://schemas.microsoft.com/office/powerpoint/2010/main" val="315123614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CDFD368F-EA40-4723-902E-E66194B4C7D2}" type="slidenum">
              <a:rPr lang="en-US" altLang="en-US"/>
              <a:pPr/>
              <a:t>‹#›</a:t>
            </a:fld>
            <a:endParaRPr lang="en-US" altLang="en-US"/>
          </a:p>
        </p:txBody>
      </p:sp>
    </p:spTree>
    <p:extLst>
      <p:ext uri="{BB962C8B-B14F-4D97-AF65-F5344CB8AC3E}">
        <p14:creationId xmlns:p14="http://schemas.microsoft.com/office/powerpoint/2010/main" val="8614938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8A2D167F-DD4B-47DE-A743-6EDA964E8964}" type="slidenum">
              <a:rPr lang="en-US" altLang="en-US"/>
              <a:pPr/>
              <a:t>‹#›</a:t>
            </a:fld>
            <a:endParaRPr lang="en-US" altLang="en-US"/>
          </a:p>
        </p:txBody>
      </p:sp>
    </p:spTree>
    <p:extLst>
      <p:ext uri="{BB962C8B-B14F-4D97-AF65-F5344CB8AC3E}">
        <p14:creationId xmlns:p14="http://schemas.microsoft.com/office/powerpoint/2010/main" val="275219874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D90FC4EE-6BB0-4038-82E8-E9A9867FF643}" type="slidenum">
              <a:rPr lang="en-US" altLang="en-US"/>
              <a:pPr/>
              <a:t>‹#›</a:t>
            </a:fld>
            <a:endParaRPr lang="en-US" altLang="en-US"/>
          </a:p>
        </p:txBody>
      </p:sp>
    </p:spTree>
    <p:extLst>
      <p:ext uri="{BB962C8B-B14F-4D97-AF65-F5344CB8AC3E}">
        <p14:creationId xmlns:p14="http://schemas.microsoft.com/office/powerpoint/2010/main" val="413200069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096D96BE-1F92-4488-9CAB-1490A4AEAC2B}" type="slidenum">
              <a:rPr lang="en-US" altLang="en-US"/>
              <a:pPr/>
              <a:t>‹#›</a:t>
            </a:fld>
            <a:endParaRPr lang="en-US" altLang="en-US"/>
          </a:p>
        </p:txBody>
      </p:sp>
    </p:spTree>
    <p:extLst>
      <p:ext uri="{BB962C8B-B14F-4D97-AF65-F5344CB8AC3E}">
        <p14:creationId xmlns:p14="http://schemas.microsoft.com/office/powerpoint/2010/main" val="26279607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ook Antiqua" pitchFamily="-8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2C821BCC-91FB-49B4-AC8F-3CFD3AFA4FB0}" type="slidenum">
              <a:rPr lang="en-US" altLang="en-US"/>
              <a:pPr/>
              <a:t>‹#›</a:t>
            </a:fld>
            <a:endParaRPr lang="en-US" altLang="en-US"/>
          </a:p>
        </p:txBody>
      </p:sp>
    </p:spTree>
    <p:extLst>
      <p:ext uri="{BB962C8B-B14F-4D97-AF65-F5344CB8AC3E}">
        <p14:creationId xmlns:p14="http://schemas.microsoft.com/office/powerpoint/2010/main" val="4072505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508644-7140-41CC-BB96-1A1DAA7C9C78}" type="datetimeFigureOut">
              <a:rPr lang="en-CA"/>
              <a:pPr>
                <a:defRPr/>
              </a:pPr>
              <a:t>2017-04-07</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CD44D748-79A9-4402-9D56-29ED4C1F67AD}" type="slidenum">
              <a:rPr lang="en-CA"/>
              <a:pPr>
                <a:defRPr/>
              </a:pPr>
              <a:t>‹#›</a:t>
            </a:fld>
            <a:endParaRPr lang="en-CA"/>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A1FDFB3A-CD4A-441C-8C02-6F200C957993}" type="slidenum">
              <a:rPr lang="en-US" altLang="en-US"/>
              <a:pPr/>
              <a:t>‹#›</a:t>
            </a:fld>
            <a:endParaRPr lang="en-US" altLang="en-US"/>
          </a:p>
        </p:txBody>
      </p:sp>
    </p:spTree>
    <p:extLst>
      <p:ext uri="{BB962C8B-B14F-4D97-AF65-F5344CB8AC3E}">
        <p14:creationId xmlns:p14="http://schemas.microsoft.com/office/powerpoint/2010/main" val="96572379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8763" y="4341813"/>
            <a:ext cx="2036762" cy="2008187"/>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98475" y="4341813"/>
            <a:ext cx="5957888" cy="2008187"/>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3BF93EB-111B-482F-A826-A523B510FAFF}" type="slidenum">
              <a:rPr lang="en-US" altLang="en-US"/>
              <a:pPr/>
              <a:t>‹#›</a:t>
            </a:fld>
            <a:endParaRPr lang="en-US" altLang="en-US"/>
          </a:p>
        </p:txBody>
      </p:sp>
    </p:spTree>
    <p:extLst>
      <p:ext uri="{BB962C8B-B14F-4D97-AF65-F5344CB8AC3E}">
        <p14:creationId xmlns:p14="http://schemas.microsoft.com/office/powerpoint/2010/main" val="132819819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pPr lvl="0"/>
            <a:r>
              <a:rPr lang="en-US" noProof="0" smtClean="0">
                <a:sym typeface="Book Antiqua" pitchFamily="-84" charset="0"/>
              </a:rPr>
              <a:t>Click icon to add picture</a:t>
            </a:r>
            <a:endParaRPr noProof="0">
              <a:sym typeface="Book Antiqua" pitchFamily="-84" charset="0"/>
            </a:endParaRPr>
          </a:p>
        </p:txBody>
      </p:sp>
      <p:sp>
        <p:nvSpPr>
          <p:cNvPr id="5" name="Date Placeholder 3"/>
          <p:cNvSpPr>
            <a:spLocks noGrp="1"/>
          </p:cNvSpPr>
          <p:nvPr>
            <p:ph type="dt" sz="half" idx="14"/>
          </p:nvPr>
        </p:nvSpPr>
        <p:spPr>
          <a:xfrm>
            <a:off x="188913"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18579B"/>
                </a:solidFill>
                <a:effectLst>
                  <a:outerShdw blurRad="38100" dist="38100" dir="2700000" algn="tl">
                    <a:srgbClr val="000000"/>
                  </a:outerShdw>
                </a:effectLst>
              </a:defRPr>
            </a:lvl1pPr>
          </a:lstStyle>
          <a:p>
            <a:fld id="{6222899B-C963-4FBB-B8ED-66090D598552}" type="datetime1">
              <a:rPr lang="en-US" altLang="en-US"/>
              <a:pPr/>
              <a:t>4/7/2017</a:t>
            </a:fld>
            <a:endParaRPr lang="en-US" altLang="en-US"/>
          </a:p>
        </p:txBody>
      </p:sp>
      <p:sp>
        <p:nvSpPr>
          <p:cNvPr id="6" name="Footer Placeholder 4"/>
          <p:cNvSpPr>
            <a:spLocks noGrp="1"/>
          </p:cNvSpPr>
          <p:nvPr>
            <p:ph type="ftr" sz="quarter" idx="15"/>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18579B"/>
                </a:solidFill>
                <a:effectLst>
                  <a:outerShdw blurRad="38100" dist="38100" dir="2700000" algn="tl">
                    <a:srgbClr val="000000"/>
                  </a:outerShdw>
                </a:effectLst>
              </a:defRPr>
            </a:lvl1pPr>
          </a:lstStyle>
          <a:p>
            <a:endParaRPr lang="en-US" altLang="en-US"/>
          </a:p>
        </p:txBody>
      </p:sp>
      <p:sp>
        <p:nvSpPr>
          <p:cNvPr id="7" name="Slide Number Placeholder 5"/>
          <p:cNvSpPr>
            <a:spLocks noGrp="1"/>
          </p:cNvSpPr>
          <p:nvPr>
            <p:ph type="sldNum" sz="quarter" idx="16"/>
          </p:nvPr>
        </p:nvSpPr>
        <p:spPr/>
        <p:txBody>
          <a:bodyPr/>
          <a:lstStyle>
            <a:lvl1pPr>
              <a:defRPr>
                <a:solidFill>
                  <a:srgbClr val="18579B"/>
                </a:solidFill>
              </a:defRPr>
            </a:lvl1pPr>
          </a:lstStyle>
          <a:p>
            <a:fld id="{B603F460-DC7B-46A0-BAF6-1C34F100C0EA}" type="slidenum">
              <a:rPr lang="en-US" altLang="en-US"/>
              <a:pPr/>
              <a:t>‹#›</a:t>
            </a:fld>
            <a:endParaRPr lang="en-US" altLang="en-US"/>
          </a:p>
        </p:txBody>
      </p:sp>
    </p:spTree>
    <p:extLst>
      <p:ext uri="{BB962C8B-B14F-4D97-AF65-F5344CB8AC3E}">
        <p14:creationId xmlns:p14="http://schemas.microsoft.com/office/powerpoint/2010/main" val="3660420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2F9A9BCA-1045-4EBE-A101-4E7CF8776B58}" type="slidenum">
              <a:rPr lang="en-US" altLang="en-US"/>
              <a:pPr/>
              <a:t>‹#›</a:t>
            </a:fld>
            <a:endParaRPr lang="en-US" altLang="en-US"/>
          </a:p>
        </p:txBody>
      </p:sp>
    </p:spTree>
    <p:extLst>
      <p:ext uri="{BB962C8B-B14F-4D97-AF65-F5344CB8AC3E}">
        <p14:creationId xmlns:p14="http://schemas.microsoft.com/office/powerpoint/2010/main" val="287556992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93E6D351-0AD6-4E6A-8A41-5F7F8075410A}" type="slidenum">
              <a:rPr lang="en-US" altLang="en-US"/>
              <a:pPr/>
              <a:t>‹#›</a:t>
            </a:fld>
            <a:endParaRPr lang="en-US" altLang="en-US"/>
          </a:p>
        </p:txBody>
      </p:sp>
    </p:spTree>
    <p:extLst>
      <p:ext uri="{BB962C8B-B14F-4D97-AF65-F5344CB8AC3E}">
        <p14:creationId xmlns:p14="http://schemas.microsoft.com/office/powerpoint/2010/main" val="165759334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A112A11E-3409-49F2-BD73-6F3086111948}" type="slidenum">
              <a:rPr lang="en-US" altLang="en-US"/>
              <a:pPr/>
              <a:t>‹#›</a:t>
            </a:fld>
            <a:endParaRPr lang="en-US" altLang="en-US"/>
          </a:p>
        </p:txBody>
      </p:sp>
    </p:spTree>
    <p:extLst>
      <p:ext uri="{BB962C8B-B14F-4D97-AF65-F5344CB8AC3E}">
        <p14:creationId xmlns:p14="http://schemas.microsoft.com/office/powerpoint/2010/main" val="181857916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98475" y="5688013"/>
            <a:ext cx="3997325" cy="66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5688013"/>
            <a:ext cx="3997325" cy="66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7DD67C1F-A1D7-4826-86E8-8D3990E1B380}" type="slidenum">
              <a:rPr lang="en-US" altLang="en-US"/>
              <a:pPr/>
              <a:t>‹#›</a:t>
            </a:fld>
            <a:endParaRPr lang="en-US" altLang="en-US"/>
          </a:p>
        </p:txBody>
      </p:sp>
    </p:spTree>
    <p:extLst>
      <p:ext uri="{BB962C8B-B14F-4D97-AF65-F5344CB8AC3E}">
        <p14:creationId xmlns:p14="http://schemas.microsoft.com/office/powerpoint/2010/main" val="403909269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410E163E-D9B2-4E16-B9BA-649E6D6E85DE}" type="slidenum">
              <a:rPr lang="en-US" altLang="en-US"/>
              <a:pPr/>
              <a:t>‹#›</a:t>
            </a:fld>
            <a:endParaRPr lang="en-US" altLang="en-US"/>
          </a:p>
        </p:txBody>
      </p:sp>
    </p:spTree>
    <p:extLst>
      <p:ext uri="{BB962C8B-B14F-4D97-AF65-F5344CB8AC3E}">
        <p14:creationId xmlns:p14="http://schemas.microsoft.com/office/powerpoint/2010/main" val="130532622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7EAF8570-EBC8-431A-9BBE-EE9650A47B78}" type="slidenum">
              <a:rPr lang="en-US" altLang="en-US"/>
              <a:pPr/>
              <a:t>‹#›</a:t>
            </a:fld>
            <a:endParaRPr lang="en-US" altLang="en-US"/>
          </a:p>
        </p:txBody>
      </p:sp>
    </p:spTree>
    <p:extLst>
      <p:ext uri="{BB962C8B-B14F-4D97-AF65-F5344CB8AC3E}">
        <p14:creationId xmlns:p14="http://schemas.microsoft.com/office/powerpoint/2010/main" val="319227244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CD2D99BA-FE0E-4F61-96A3-5B4D5AE41494}" type="slidenum">
              <a:rPr lang="en-US" altLang="en-US"/>
              <a:pPr/>
              <a:t>‹#›</a:t>
            </a:fld>
            <a:endParaRPr lang="en-US" altLang="en-US"/>
          </a:p>
        </p:txBody>
      </p:sp>
    </p:spTree>
    <p:extLst>
      <p:ext uri="{BB962C8B-B14F-4D97-AF65-F5344CB8AC3E}">
        <p14:creationId xmlns:p14="http://schemas.microsoft.com/office/powerpoint/2010/main" val="419359611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A857D8-2201-4E82-B40A-3D0C9EF51187}" type="datetimeFigureOut">
              <a:rPr lang="en-CA"/>
              <a:pPr>
                <a:defRPr/>
              </a:pPr>
              <a:t>2017-04-07</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3B293F30-EEAF-464B-B398-FC5FC496B36A}" type="slidenum">
              <a:rPr lang="en-CA"/>
              <a:pPr>
                <a:defRPr/>
              </a:pPr>
              <a:t>‹#›</a:t>
            </a:fld>
            <a:endParaRPr lang="en-CA"/>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395F8B6E-7CEF-430E-9FBA-D68980A5AB60}" type="slidenum">
              <a:rPr lang="en-US" altLang="en-US"/>
              <a:pPr/>
              <a:t>‹#›</a:t>
            </a:fld>
            <a:endParaRPr lang="en-US" altLang="en-US"/>
          </a:p>
        </p:txBody>
      </p:sp>
    </p:spTree>
    <p:extLst>
      <p:ext uri="{BB962C8B-B14F-4D97-AF65-F5344CB8AC3E}">
        <p14:creationId xmlns:p14="http://schemas.microsoft.com/office/powerpoint/2010/main" val="312462726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8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E36F42BE-26A1-41A7-804D-7CCF1C6219C0}" type="slidenum">
              <a:rPr lang="en-US" altLang="en-US"/>
              <a:pPr/>
              <a:t>‹#›</a:t>
            </a:fld>
            <a:endParaRPr lang="en-US" altLang="en-US"/>
          </a:p>
        </p:txBody>
      </p:sp>
    </p:spTree>
    <p:extLst>
      <p:ext uri="{BB962C8B-B14F-4D97-AF65-F5344CB8AC3E}">
        <p14:creationId xmlns:p14="http://schemas.microsoft.com/office/powerpoint/2010/main" val="200539705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1CCE12B4-12ED-4664-B434-E7FA4159E993}" type="slidenum">
              <a:rPr lang="en-US" altLang="en-US"/>
              <a:pPr/>
              <a:t>‹#›</a:t>
            </a:fld>
            <a:endParaRPr lang="en-US" altLang="en-US"/>
          </a:p>
        </p:txBody>
      </p:sp>
    </p:spTree>
    <p:extLst>
      <p:ext uri="{BB962C8B-B14F-4D97-AF65-F5344CB8AC3E}">
        <p14:creationId xmlns:p14="http://schemas.microsoft.com/office/powerpoint/2010/main" val="107461113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8763" y="4341813"/>
            <a:ext cx="2036762" cy="2008187"/>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98475" y="4341813"/>
            <a:ext cx="5957888" cy="2008187"/>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8164C8F2-9142-414B-A556-7E24559747FD}" type="slidenum">
              <a:rPr lang="en-US" altLang="en-US"/>
              <a:pPr/>
              <a:t>‹#›</a:t>
            </a:fld>
            <a:endParaRPr lang="en-US" altLang="en-US"/>
          </a:p>
        </p:txBody>
      </p:sp>
    </p:spTree>
    <p:extLst>
      <p:ext uri="{BB962C8B-B14F-4D97-AF65-F5344CB8AC3E}">
        <p14:creationId xmlns:p14="http://schemas.microsoft.com/office/powerpoint/2010/main" val="161148865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pPr lvl="0"/>
            <a:r>
              <a:rPr lang="en-US" noProof="0" smtClean="0">
                <a:sym typeface="Verdana" pitchFamily="-84" charset="0"/>
              </a:rPr>
              <a:t>Click icon to add picture</a:t>
            </a:r>
            <a:endParaRPr noProof="0">
              <a:sym typeface="Verdana" pitchFamily="-84" charset="0"/>
            </a:endParaRPr>
          </a:p>
        </p:txBody>
      </p:sp>
      <p:sp>
        <p:nvSpPr>
          <p:cNvPr id="5" name="Date Placeholder 3"/>
          <p:cNvSpPr>
            <a:spLocks noGrp="1"/>
          </p:cNvSpPr>
          <p:nvPr>
            <p:ph type="dt" sz="half" idx="14"/>
          </p:nvPr>
        </p:nvSpPr>
        <p:spPr>
          <a:xfrm>
            <a:off x="188913"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18579B"/>
                </a:solidFill>
                <a:effectLst>
                  <a:outerShdw blurRad="38100" dist="38100" dir="2700000" algn="tl">
                    <a:srgbClr val="000000"/>
                  </a:outerShdw>
                </a:effectLst>
              </a:defRPr>
            </a:lvl1pPr>
          </a:lstStyle>
          <a:p>
            <a:fld id="{42F482B0-B248-4174-8CC9-8F9F04CD010B}" type="datetime1">
              <a:rPr lang="en-US" altLang="en-US"/>
              <a:pPr/>
              <a:t>4/7/2017</a:t>
            </a:fld>
            <a:endParaRPr lang="en-US" altLang="en-US"/>
          </a:p>
        </p:txBody>
      </p:sp>
      <p:sp>
        <p:nvSpPr>
          <p:cNvPr id="6" name="Footer Placeholder 4"/>
          <p:cNvSpPr>
            <a:spLocks noGrp="1"/>
          </p:cNvSpPr>
          <p:nvPr>
            <p:ph type="ftr" sz="quarter" idx="15"/>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18579B"/>
                </a:solidFill>
                <a:effectLst>
                  <a:outerShdw blurRad="38100" dist="38100" dir="2700000" algn="tl">
                    <a:srgbClr val="000000"/>
                  </a:outerShdw>
                </a:effectLst>
              </a:defRPr>
            </a:lvl1pPr>
          </a:lstStyle>
          <a:p>
            <a:endParaRPr lang="en-US" altLang="en-US"/>
          </a:p>
        </p:txBody>
      </p:sp>
      <p:sp>
        <p:nvSpPr>
          <p:cNvPr id="7" name="Slide Number Placeholder 5"/>
          <p:cNvSpPr>
            <a:spLocks noGrp="1"/>
          </p:cNvSpPr>
          <p:nvPr>
            <p:ph type="sldNum" sz="quarter" idx="16"/>
          </p:nvPr>
        </p:nvSpPr>
        <p:spPr/>
        <p:txBody>
          <a:bodyPr/>
          <a:lstStyle>
            <a:lvl1pPr>
              <a:defRPr>
                <a:solidFill>
                  <a:srgbClr val="18579B"/>
                </a:solidFill>
              </a:defRPr>
            </a:lvl1pPr>
          </a:lstStyle>
          <a:p>
            <a:fld id="{1492BDDD-E67E-4730-A66B-7D7C6DCADF42}" type="slidenum">
              <a:rPr lang="en-US" altLang="en-US"/>
              <a:pPr/>
              <a:t>‹#›</a:t>
            </a:fld>
            <a:endParaRPr lang="en-US" altLang="en-US"/>
          </a:p>
        </p:txBody>
      </p:sp>
    </p:spTree>
    <p:extLst>
      <p:ext uri="{BB962C8B-B14F-4D97-AF65-F5344CB8AC3E}">
        <p14:creationId xmlns:p14="http://schemas.microsoft.com/office/powerpoint/2010/main" val="1582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9872EE-6DC6-42CC-82D2-F3392B0216F5}" type="datetimeFigureOut">
              <a:rPr lang="en-CA"/>
              <a:pPr>
                <a:defRPr/>
              </a:pPr>
              <a:t>2017-04-07</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4654B1C8-1B42-4EA6-892E-90C80407118A}" type="slidenum">
              <a:rPr lang="en-CA"/>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C47CEC1-21AA-4445-9211-764C4DFA8EEB}" type="datetimeFigureOut">
              <a:rPr lang="en-CA"/>
              <a:pPr>
                <a:defRPr/>
              </a:pPr>
              <a:t>2017-04-07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7851C9-5853-4572-88B1-2FC86E79C009}"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73" r:id="rId1"/>
    <p:sldLayoutId id="2147483685"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D5A4F-EB3B-4F25-BBD7-9B090955E8C1}" type="datetimeFigureOut">
              <a:rPr lang="en-CA" smtClean="0"/>
              <a:t>2017-04-07</a:t>
            </a:fld>
            <a:endParaRPr lang="en-C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8363D-3A36-4787-ABAF-5B454A764F6E}" type="slidenum">
              <a:rPr lang="en-CA" smtClean="0"/>
              <a:t>‹#›</a:t>
            </a:fld>
            <a:endParaRPr lang="en-CA"/>
          </a:p>
        </p:txBody>
      </p:sp>
    </p:spTree>
    <p:extLst>
      <p:ext uri="{BB962C8B-B14F-4D97-AF65-F5344CB8AC3E}">
        <p14:creationId xmlns:p14="http://schemas.microsoft.com/office/powerpoint/2010/main" val="299644948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F5008-406D-428C-830D-659387095E7B}" type="datetimeFigureOut">
              <a:rPr lang="en-CA" smtClean="0"/>
              <a:t>2017-04-07</a:t>
            </a:fld>
            <a:endParaRPr lang="en-C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4B688-166F-466B-BDCB-83BDE2E7AC63}" type="slidenum">
              <a:rPr lang="en-CA" smtClean="0"/>
              <a:t>‹#›</a:t>
            </a:fld>
            <a:endParaRPr lang="en-CA"/>
          </a:p>
        </p:txBody>
      </p:sp>
    </p:spTree>
    <p:extLst>
      <p:ext uri="{BB962C8B-B14F-4D97-AF65-F5344CB8AC3E}">
        <p14:creationId xmlns:p14="http://schemas.microsoft.com/office/powerpoint/2010/main" val="42490009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C8E1DF-3ED5-4DA0-91B5-ACB5056DA951}" type="datetimeFigureOut">
              <a:rPr lang="en-CA"/>
              <a:pPr>
                <a:defRPr/>
              </a:pPr>
              <a:t>2017-04-07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A4D3432-5C84-46C6-92D8-9249F487B376}"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 id="2147483686" r:id="rId12"/>
    <p:sldLayoutId id="214748368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446442" y="290459"/>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649096" y="224492"/>
            <a:ext cx="3481892" cy="365125"/>
          </a:xfrm>
          <a:prstGeom prst="rect">
            <a:avLst/>
          </a:prstGeom>
        </p:spPr>
        <p:txBody>
          <a:bodyPr vert="horz" lIns="91440" tIns="45720" rIns="91440" bIns="45720" rtlCol="0" anchor="ctr"/>
          <a:lstStyle>
            <a:lvl1pPr algn="r">
              <a:defRPr sz="1200">
                <a:solidFill>
                  <a:srgbClr val="FEFEFE"/>
                </a:solidFill>
              </a:defRPr>
            </a:lvl1pPr>
          </a:lstStyle>
          <a:p>
            <a:r>
              <a:rPr lang="en-CA" dirty="0" smtClean="0"/>
              <a:t>AGM, Forum and “Hands-on Field Tour, 2012</a:t>
            </a:r>
            <a:endParaRPr lang="en-CA"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CA" dirty="0">
              <a:solidFill>
                <a:srgbClr val="94C600"/>
              </a:solidFill>
            </a:endParaRP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52909" y="5605050"/>
            <a:ext cx="1306585" cy="871056"/>
          </a:xfrm>
          <a:prstGeom prst="rect">
            <a:avLst/>
          </a:prstGeom>
        </p:spPr>
      </p:pic>
    </p:spTree>
    <p:extLst>
      <p:ext uri="{BB962C8B-B14F-4D97-AF65-F5344CB8AC3E}">
        <p14:creationId xmlns:p14="http://schemas.microsoft.com/office/powerpoint/2010/main" val="21179285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8203A"/>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98475" y="4341813"/>
            <a:ext cx="8145463" cy="1346200"/>
          </a:xfrm>
          <a:prstGeom prst="rect">
            <a:avLst/>
          </a:prstGeom>
          <a:noFill/>
          <a:ln w="12700">
            <a:noFill/>
            <a:miter lim="800000"/>
            <a:headEnd/>
            <a:tailEnd/>
          </a:ln>
          <a:effectLst/>
        </p:spPr>
        <p:txBody>
          <a:bodyPr vert="horz" wrap="square" lIns="38100" tIns="38100" rIns="38100" bIns="38100" numCol="1" anchor="b" anchorCtr="0" compatLnSpc="1">
            <a:prstTxWarp prst="textNoShape">
              <a:avLst/>
            </a:prstTxWarp>
          </a:bodyPr>
          <a:lstStyle/>
          <a:p>
            <a:pPr lvl="0"/>
            <a:r>
              <a:rPr lang="en-US" altLang="en-US" smtClean="0">
                <a:sym typeface="Book Antiqua" panose="02040602050305030304" pitchFamily="18" charset="0"/>
              </a:rPr>
              <a:t>Click to edit Master title style</a:t>
            </a:r>
          </a:p>
        </p:txBody>
      </p:sp>
      <p:sp>
        <p:nvSpPr>
          <p:cNvPr id="1026" name="Rectangle 2"/>
          <p:cNvSpPr>
            <a:spLocks noGrp="1" noChangeArrowheads="1"/>
          </p:cNvSpPr>
          <p:nvPr>
            <p:ph type="body" idx="1"/>
          </p:nvPr>
        </p:nvSpPr>
        <p:spPr bwMode="auto">
          <a:xfrm>
            <a:off x="498475" y="5688013"/>
            <a:ext cx="8147050" cy="661987"/>
          </a:xfrm>
          <a:prstGeom prst="rect">
            <a:avLst/>
          </a:prstGeom>
          <a:noFill/>
          <a:ln w="12700">
            <a:noFill/>
            <a:miter lim="800000"/>
            <a:headEnd/>
            <a:tailEnd/>
          </a:ln>
          <a:effectLst/>
        </p:spPr>
        <p:txBody>
          <a:bodyPr vert="horz" wrap="square" lIns="38100" tIns="38100" rIns="38100" bIns="38100" numCol="1" anchor="t" anchorCtr="0" compatLnSpc="1">
            <a:prstTxWarp prst="textNoShape">
              <a:avLst/>
            </a:prstTxWarp>
          </a:bodyPr>
          <a:lstStyle/>
          <a:p>
            <a:pPr lvl="0"/>
            <a:r>
              <a:rPr lang="en-US" altLang="en-US" smtClean="0">
                <a:sym typeface="Book Antiqua" panose="02040602050305030304" pitchFamily="18" charset="0"/>
              </a:rPr>
              <a:t>Click to edit Master text styles</a:t>
            </a:r>
          </a:p>
          <a:p>
            <a:pPr lvl="1"/>
            <a:r>
              <a:rPr lang="en-US" altLang="en-US" smtClean="0">
                <a:sym typeface="Book Antiqua" panose="02040602050305030304" pitchFamily="18" charset="0"/>
              </a:rPr>
              <a:t>Second level</a:t>
            </a:r>
          </a:p>
          <a:p>
            <a:pPr lvl="2"/>
            <a:r>
              <a:rPr lang="en-US" altLang="en-US" smtClean="0">
                <a:sym typeface="Book Antiqua" panose="02040602050305030304" pitchFamily="18" charset="0"/>
              </a:rPr>
              <a:t>Third level</a:t>
            </a:r>
          </a:p>
          <a:p>
            <a:pPr lvl="3"/>
            <a:r>
              <a:rPr lang="en-US" altLang="en-US" smtClean="0">
                <a:sym typeface="Book Antiqua" panose="02040602050305030304" pitchFamily="18" charset="0"/>
              </a:rPr>
              <a:t>Fourth level</a:t>
            </a:r>
          </a:p>
          <a:p>
            <a:pPr lvl="4"/>
            <a:r>
              <a:rPr lang="en-US" altLang="en-US" smtClean="0">
                <a:sym typeface="Book Antiqua" panose="02040602050305030304" pitchFamily="18" charset="0"/>
              </a:rPr>
              <a:t>Fifth level</a:t>
            </a:r>
          </a:p>
        </p:txBody>
      </p:sp>
      <p:sp>
        <p:nvSpPr>
          <p:cNvPr id="1027" name="Text Box 3"/>
          <p:cNvSpPr txBox="1">
            <a:spLocks noGrp="1" noChangeArrowheads="1"/>
          </p:cNvSpPr>
          <p:nvPr>
            <p:ph type="sldNum" sz="quarter" idx="4"/>
          </p:nvPr>
        </p:nvSpPr>
        <p:spPr bwMode="auto">
          <a:xfrm>
            <a:off x="8721725" y="6480175"/>
            <a:ext cx="228600" cy="2413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100">
                <a:solidFill>
                  <a:srgbClr val="3F3F3F"/>
                </a:solidFill>
                <a:effectLst>
                  <a:outerShdw blurRad="38100" dist="38100" dir="2700000" algn="tl">
                    <a:srgbClr val="000000"/>
                  </a:outerShdw>
                </a:effectLst>
                <a:latin typeface="Book Antiqua" panose="02040602050305030304" pitchFamily="18" charset="0"/>
                <a:sym typeface="Book Antiqua" panose="02040602050305030304" pitchFamily="18" charset="0"/>
              </a:defRPr>
            </a:lvl1pPr>
          </a:lstStyle>
          <a:p>
            <a:fld id="{6B7BBA7B-9B85-4559-B6FA-CD35A1383DDF}" type="slidenum">
              <a:rPr lang="en-US" altLang="en-US"/>
              <a:pPr/>
              <a:t>‹#›</a:t>
            </a:fld>
            <a:endParaRPr lang="en-US" altLang="en-US"/>
          </a:p>
        </p:txBody>
      </p:sp>
    </p:spTree>
    <p:extLst>
      <p:ext uri="{BB962C8B-B14F-4D97-AF65-F5344CB8AC3E}">
        <p14:creationId xmlns:p14="http://schemas.microsoft.com/office/powerpoint/2010/main" val="50167276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p:hf hdr="0" ftr="0" dt="0"/>
  <p:txStyles>
    <p:titleStyle>
      <a:lvl1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mj-lt"/>
          <a:ea typeface="+mj-ea"/>
          <a:cs typeface="+mj-cs"/>
          <a:sym typeface="Book Antiqua" panose="02040602050305030304" pitchFamily="18" charset="0"/>
        </a:defRPr>
      </a:lvl1pPr>
      <a:lvl2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anose="02040602050305030304" pitchFamily="18" charset="0"/>
        </a:defRPr>
      </a:lvl2pPr>
      <a:lvl3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anose="02040602050305030304" pitchFamily="18" charset="0"/>
        </a:defRPr>
      </a:lvl3pPr>
      <a:lvl4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anose="02040602050305030304" pitchFamily="18" charset="0"/>
        </a:defRPr>
      </a:lvl4pPr>
      <a:lvl5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anose="02040602050305030304" pitchFamily="18" charset="0"/>
        </a:defRPr>
      </a:lvl5pPr>
      <a:lvl6pPr marL="4572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itchFamily="-84" charset="0"/>
        </a:defRPr>
      </a:lvl6pPr>
      <a:lvl7pPr marL="9144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itchFamily="-84" charset="0"/>
        </a:defRPr>
      </a:lvl7pPr>
      <a:lvl8pPr marL="13716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itchFamily="-84" charset="0"/>
        </a:defRPr>
      </a:lvl8pPr>
      <a:lvl9pPr marL="18288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Book Antiqua" pitchFamily="-84" charset="0"/>
          <a:ea typeface="ヒラギノ明朝 ProN W3" pitchFamily="-84" charset="-128"/>
          <a:cs typeface="ヒラギノ明朝 ProN W3" pitchFamily="-84" charset="-128"/>
          <a:sym typeface="Book Antiqua" pitchFamily="-84" charset="0"/>
        </a:defRPr>
      </a:lvl9pPr>
    </p:titleStyle>
    <p:bodyStyle>
      <a:lvl1pPr marL="342900" indent="-342900" algn="ctr" rtl="0" eaLnBrk="0" fontAlgn="base" hangingPunct="0">
        <a:spcBef>
          <a:spcPts val="2000"/>
        </a:spcBef>
        <a:spcAft>
          <a:spcPct val="0"/>
        </a:spcAft>
        <a:buChar char="•"/>
        <a:defRPr sz="2200">
          <a:solidFill>
            <a:srgbClr val="000000"/>
          </a:solidFill>
          <a:effectLst>
            <a:outerShdw blurRad="38100" dist="38100" dir="2700000" algn="tl">
              <a:srgbClr val="FFFFFF"/>
            </a:outerShdw>
          </a:effectLst>
          <a:latin typeface="+mn-lt"/>
          <a:ea typeface="+mn-ea"/>
          <a:cs typeface="+mn-cs"/>
          <a:sym typeface="Book Antiqua" panose="02040602050305030304" pitchFamily="18" charset="0"/>
        </a:defRPr>
      </a:lvl1pPr>
      <a:lvl2pPr marL="419100" indent="38100" algn="ctr" rtl="0" eaLnBrk="0" fontAlgn="base" hangingPunct="0">
        <a:spcBef>
          <a:spcPts val="600"/>
        </a:spcBef>
        <a:spcAft>
          <a:spcPct val="0"/>
        </a:spcAft>
        <a:buChar char="–"/>
        <a:defRPr sz="2000">
          <a:solidFill>
            <a:schemeClr val="tx1"/>
          </a:solidFill>
          <a:effectLst>
            <a:outerShdw blurRad="38100" dist="38100" dir="2700000" algn="tl">
              <a:srgbClr val="000000"/>
            </a:outerShdw>
          </a:effectLst>
          <a:latin typeface="+mn-lt"/>
          <a:ea typeface="+mn-ea"/>
          <a:cs typeface="+mn-cs"/>
          <a:sym typeface="Book Antiqua" panose="02040602050305030304" pitchFamily="18" charset="0"/>
        </a:defRPr>
      </a:lvl2pPr>
      <a:lvl3pPr marL="876300" indent="38100" algn="ctr" rtl="0" eaLnBrk="0" fontAlgn="base" hangingPunct="0">
        <a:spcBef>
          <a:spcPts val="600"/>
        </a:spcBef>
        <a:spcAft>
          <a:spcPct val="0"/>
        </a:spcAft>
        <a:buChar char="•"/>
        <a:defRPr sz="2400">
          <a:solidFill>
            <a:schemeClr val="tx1"/>
          </a:solidFill>
          <a:effectLst>
            <a:outerShdw blurRad="38100" dist="38100" dir="2700000" algn="tl">
              <a:srgbClr val="000000"/>
            </a:outerShdw>
          </a:effectLst>
          <a:latin typeface="+mn-lt"/>
          <a:ea typeface="+mn-ea"/>
          <a:cs typeface="+mn-cs"/>
          <a:sym typeface="Book Antiqua" panose="02040602050305030304" pitchFamily="18" charset="0"/>
        </a:defRPr>
      </a:lvl3pPr>
      <a:lvl4pPr marL="1333500" indent="38100" algn="ctr" rtl="0" eaLnBrk="0" fontAlgn="base" hangingPunct="0">
        <a:spcBef>
          <a:spcPts val="600"/>
        </a:spcBef>
        <a:spcAft>
          <a:spcPct val="0"/>
        </a:spcAft>
        <a:buChar char="–"/>
        <a:defRPr sz="2000">
          <a:solidFill>
            <a:schemeClr val="tx1"/>
          </a:solidFill>
          <a:effectLst>
            <a:outerShdw blurRad="38100" dist="38100" dir="2700000" algn="tl">
              <a:srgbClr val="000000"/>
            </a:outerShdw>
          </a:effectLst>
          <a:latin typeface="+mn-lt"/>
          <a:ea typeface="+mn-ea"/>
          <a:cs typeface="+mn-cs"/>
          <a:sym typeface="Book Antiqua" panose="02040602050305030304" pitchFamily="18" charset="0"/>
        </a:defRPr>
      </a:lvl4pPr>
      <a:lvl5pPr marL="1790700" indent="38100" algn="ctr" rtl="0" eaLnBrk="0" fontAlgn="base" hangingPunct="0">
        <a:spcBef>
          <a:spcPts val="600"/>
        </a:spcBef>
        <a:spcAft>
          <a:spcPct val="0"/>
        </a:spcAft>
        <a:buChar char="»"/>
        <a:defRPr sz="2000">
          <a:solidFill>
            <a:schemeClr val="tx1"/>
          </a:solidFill>
          <a:effectLst>
            <a:outerShdw blurRad="38100" dist="38100" dir="2700000" algn="tl">
              <a:srgbClr val="000000"/>
            </a:outerShdw>
          </a:effectLst>
          <a:latin typeface="+mn-lt"/>
          <a:ea typeface="+mn-ea"/>
          <a:cs typeface="+mn-cs"/>
          <a:sym typeface="Book Antiqua" panose="02040602050305030304" pitchFamily="18" charset="0"/>
        </a:defRPr>
      </a:lvl5pPr>
      <a:lvl6pPr marL="22479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Book Antiqua" pitchFamily="-84" charset="0"/>
        </a:defRPr>
      </a:lvl6pPr>
      <a:lvl7pPr marL="27051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Book Antiqua" pitchFamily="-84" charset="0"/>
        </a:defRPr>
      </a:lvl7pPr>
      <a:lvl8pPr marL="31623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Book Antiqua" pitchFamily="-84" charset="0"/>
        </a:defRPr>
      </a:lvl8pPr>
      <a:lvl9pPr marL="36195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Book Antiqua" pitchFamily="-8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8203A"/>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98475" y="4341813"/>
            <a:ext cx="8145463" cy="1346200"/>
          </a:xfrm>
          <a:prstGeom prst="rect">
            <a:avLst/>
          </a:prstGeom>
          <a:noFill/>
          <a:ln w="12700">
            <a:noFill/>
            <a:miter lim="800000"/>
            <a:headEnd/>
            <a:tailEnd/>
          </a:ln>
          <a:effectLst/>
        </p:spPr>
        <p:txBody>
          <a:bodyPr vert="horz" wrap="square" lIns="38100" tIns="38100" rIns="38100" bIns="38100" numCol="1" anchor="b" anchorCtr="0" compatLnSpc="1">
            <a:prstTxWarp prst="textNoShape">
              <a:avLst/>
            </a:prstTxWarp>
          </a:bodyPr>
          <a:lstStyle/>
          <a:p>
            <a:pPr lvl="0"/>
            <a:r>
              <a:rPr lang="en-US" altLang="en-US" smtClean="0">
                <a:sym typeface="Verdana" panose="020B0604030504040204" pitchFamily="34" charset="0"/>
              </a:rPr>
              <a:t>Click to edit Master title style</a:t>
            </a:r>
          </a:p>
        </p:txBody>
      </p:sp>
      <p:sp>
        <p:nvSpPr>
          <p:cNvPr id="2050" name="Rectangle 2"/>
          <p:cNvSpPr>
            <a:spLocks noGrp="1" noChangeArrowheads="1"/>
          </p:cNvSpPr>
          <p:nvPr>
            <p:ph type="body" idx="1"/>
          </p:nvPr>
        </p:nvSpPr>
        <p:spPr bwMode="auto">
          <a:xfrm>
            <a:off x="498475" y="5688013"/>
            <a:ext cx="8147050" cy="661987"/>
          </a:xfrm>
          <a:prstGeom prst="rect">
            <a:avLst/>
          </a:prstGeom>
          <a:noFill/>
          <a:ln w="12700">
            <a:noFill/>
            <a:miter lim="800000"/>
            <a:headEnd/>
            <a:tailEnd/>
          </a:ln>
          <a:effectLst/>
        </p:spPr>
        <p:txBody>
          <a:bodyPr vert="horz" wrap="square" lIns="38100" tIns="38100" rIns="38100" bIns="38100" numCol="1" anchor="t" anchorCtr="0" compatLnSpc="1">
            <a:prstTxWarp prst="textNoShape">
              <a:avLst/>
            </a:prstTxWarp>
          </a:bodyPr>
          <a:lstStyle/>
          <a:p>
            <a:pPr lvl="0"/>
            <a:r>
              <a:rPr lang="en-US" altLang="en-US" smtClean="0">
                <a:sym typeface="Verdana" panose="020B0604030504040204" pitchFamily="34" charset="0"/>
              </a:rPr>
              <a:t>Click to edit Master text styles</a:t>
            </a:r>
          </a:p>
          <a:p>
            <a:pPr lvl="1"/>
            <a:r>
              <a:rPr lang="en-US" altLang="en-US" smtClean="0">
                <a:sym typeface="Verdana" panose="020B0604030504040204" pitchFamily="34" charset="0"/>
              </a:rPr>
              <a:t>Second level</a:t>
            </a:r>
          </a:p>
          <a:p>
            <a:pPr lvl="2"/>
            <a:r>
              <a:rPr lang="en-US" altLang="en-US" smtClean="0">
                <a:sym typeface="Verdana" panose="020B0604030504040204" pitchFamily="34" charset="0"/>
              </a:rPr>
              <a:t>Third level</a:t>
            </a:r>
          </a:p>
          <a:p>
            <a:pPr lvl="3"/>
            <a:r>
              <a:rPr lang="en-US" altLang="en-US" smtClean="0">
                <a:sym typeface="Verdana" panose="020B0604030504040204" pitchFamily="34" charset="0"/>
              </a:rPr>
              <a:t>Fourth level</a:t>
            </a:r>
          </a:p>
          <a:p>
            <a:pPr lvl="4"/>
            <a:r>
              <a:rPr lang="en-US" altLang="en-US" smtClean="0">
                <a:sym typeface="Verdana" panose="020B0604030504040204" pitchFamily="34" charset="0"/>
              </a:rPr>
              <a:t>Fifth level</a:t>
            </a:r>
          </a:p>
        </p:txBody>
      </p:sp>
      <p:sp>
        <p:nvSpPr>
          <p:cNvPr id="2051" name="Text Box 3"/>
          <p:cNvSpPr txBox="1">
            <a:spLocks noGrp="1" noChangeArrowheads="1"/>
          </p:cNvSpPr>
          <p:nvPr>
            <p:ph type="sldNum" sz="quarter" idx="4"/>
          </p:nvPr>
        </p:nvSpPr>
        <p:spPr bwMode="auto">
          <a:xfrm>
            <a:off x="8683625" y="6480175"/>
            <a:ext cx="266700" cy="2413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100">
                <a:solidFill>
                  <a:srgbClr val="3F3F3F"/>
                </a:solidFill>
                <a:effectLst>
                  <a:outerShdw blurRad="38100" dist="38100" dir="2700000" algn="tl">
                    <a:srgbClr val="000000"/>
                  </a:outerShdw>
                </a:effectLst>
                <a:latin typeface="Verdana" panose="020B0604030504040204" pitchFamily="34" charset="0"/>
                <a:sym typeface="Verdana" panose="020B0604030504040204" pitchFamily="34" charset="0"/>
              </a:defRPr>
            </a:lvl1pPr>
          </a:lstStyle>
          <a:p>
            <a:fld id="{CEBA7136-5614-44C9-AE64-83A236241A0B}" type="slidenum">
              <a:rPr lang="en-US" altLang="en-US"/>
              <a:pPr/>
              <a:t>‹#›</a:t>
            </a:fld>
            <a:endParaRPr lang="en-US" altLang="en-US"/>
          </a:p>
        </p:txBody>
      </p:sp>
    </p:spTree>
    <p:extLst>
      <p:ext uri="{BB962C8B-B14F-4D97-AF65-F5344CB8AC3E}">
        <p14:creationId xmlns:p14="http://schemas.microsoft.com/office/powerpoint/2010/main" val="2409143423"/>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p:hf hdr="0" ftr="0" dt="0"/>
  <p:txStyles>
    <p:titleStyle>
      <a:lvl1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mj-lt"/>
          <a:ea typeface="+mj-ea"/>
          <a:cs typeface="+mj-cs"/>
          <a:sym typeface="Verdana" panose="020B0604030504040204" pitchFamily="34" charset="0"/>
        </a:defRPr>
      </a:lvl1pPr>
      <a:lvl2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anose="020B0604030504040204" pitchFamily="34" charset="0"/>
        </a:defRPr>
      </a:lvl2pPr>
      <a:lvl3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anose="020B0604030504040204" pitchFamily="34" charset="0"/>
        </a:defRPr>
      </a:lvl3pPr>
      <a:lvl4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anose="020B0604030504040204" pitchFamily="34" charset="0"/>
        </a:defRPr>
      </a:lvl4pPr>
      <a:lvl5pPr algn="ctr" rtl="0" eaLnBrk="0" fontAlgn="base" hangingPunct="0">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anose="020B0604030504040204" pitchFamily="34" charset="0"/>
        </a:defRPr>
      </a:lvl5pPr>
      <a:lvl6pPr marL="4572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itchFamily="-84" charset="0"/>
        </a:defRPr>
      </a:lvl6pPr>
      <a:lvl7pPr marL="9144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itchFamily="-84" charset="0"/>
        </a:defRPr>
      </a:lvl7pPr>
      <a:lvl8pPr marL="13716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itchFamily="-84" charset="0"/>
        </a:defRPr>
      </a:lvl8pPr>
      <a:lvl9pPr marL="1828800" algn="ctr" rtl="0" fontAlgn="base">
        <a:lnSpc>
          <a:spcPts val="6400"/>
        </a:lnSpc>
        <a:spcBef>
          <a:spcPct val="0"/>
        </a:spcBef>
        <a:spcAft>
          <a:spcPct val="0"/>
        </a:spcAft>
        <a:defRPr sz="6000">
          <a:solidFill>
            <a:srgbClr val="000000"/>
          </a:solidFill>
          <a:effectLst>
            <a:outerShdw blurRad="38100" dist="38100" dir="2700000" algn="tl">
              <a:srgbClr val="FFFFFF"/>
            </a:outerShdw>
          </a:effectLst>
          <a:latin typeface="Verdana" pitchFamily="-84" charset="0"/>
          <a:ea typeface="ヒラギノ角ゴ ProN W3" pitchFamily="-84" charset="-128"/>
          <a:cs typeface="ヒラギノ角ゴ ProN W3" pitchFamily="-84" charset="-128"/>
          <a:sym typeface="Verdana" pitchFamily="-84" charset="0"/>
        </a:defRPr>
      </a:lvl9pPr>
    </p:titleStyle>
    <p:bodyStyle>
      <a:lvl1pPr marL="342900" indent="-342900" algn="ctr" rtl="0" eaLnBrk="0" fontAlgn="base" hangingPunct="0">
        <a:spcBef>
          <a:spcPts val="2000"/>
        </a:spcBef>
        <a:spcAft>
          <a:spcPct val="0"/>
        </a:spcAft>
        <a:buChar char="•"/>
        <a:defRPr sz="2200">
          <a:solidFill>
            <a:srgbClr val="000000"/>
          </a:solidFill>
          <a:effectLst>
            <a:outerShdw blurRad="38100" dist="38100" dir="2700000" algn="tl">
              <a:srgbClr val="FFFFFF"/>
            </a:outerShdw>
          </a:effectLst>
          <a:latin typeface="+mn-lt"/>
          <a:ea typeface="+mn-ea"/>
          <a:cs typeface="+mn-cs"/>
          <a:sym typeface="Verdana" panose="020B0604030504040204" pitchFamily="34" charset="0"/>
        </a:defRPr>
      </a:lvl1pPr>
      <a:lvl2pPr marL="419100" indent="38100" algn="ctr" rtl="0" eaLnBrk="0" fontAlgn="base" hangingPunct="0">
        <a:spcBef>
          <a:spcPts val="600"/>
        </a:spcBef>
        <a:spcAft>
          <a:spcPct val="0"/>
        </a:spcAft>
        <a:buChar char="–"/>
        <a:defRPr sz="2000">
          <a:solidFill>
            <a:schemeClr val="tx1"/>
          </a:solidFill>
          <a:effectLst>
            <a:outerShdw blurRad="38100" dist="38100" dir="2700000" algn="tl">
              <a:srgbClr val="000000"/>
            </a:outerShdw>
          </a:effectLst>
          <a:latin typeface="+mn-lt"/>
          <a:ea typeface="+mn-ea"/>
          <a:cs typeface="+mn-cs"/>
          <a:sym typeface="Verdana" panose="020B0604030504040204" pitchFamily="34" charset="0"/>
        </a:defRPr>
      </a:lvl2pPr>
      <a:lvl3pPr marL="876300" indent="38100" algn="ctr" rtl="0" eaLnBrk="0" fontAlgn="base" hangingPunct="0">
        <a:spcBef>
          <a:spcPts val="600"/>
        </a:spcBef>
        <a:spcAft>
          <a:spcPct val="0"/>
        </a:spcAft>
        <a:buChar char="•"/>
        <a:defRPr sz="2400">
          <a:solidFill>
            <a:schemeClr val="tx1"/>
          </a:solidFill>
          <a:effectLst>
            <a:outerShdw blurRad="38100" dist="38100" dir="2700000" algn="tl">
              <a:srgbClr val="000000"/>
            </a:outerShdw>
          </a:effectLst>
          <a:latin typeface="+mn-lt"/>
          <a:ea typeface="+mn-ea"/>
          <a:cs typeface="+mn-cs"/>
          <a:sym typeface="Verdana" panose="020B0604030504040204" pitchFamily="34" charset="0"/>
        </a:defRPr>
      </a:lvl3pPr>
      <a:lvl4pPr marL="1333500" indent="38100" algn="ctr" rtl="0" eaLnBrk="0" fontAlgn="base" hangingPunct="0">
        <a:spcBef>
          <a:spcPts val="600"/>
        </a:spcBef>
        <a:spcAft>
          <a:spcPct val="0"/>
        </a:spcAft>
        <a:buChar char="–"/>
        <a:defRPr sz="2000">
          <a:solidFill>
            <a:schemeClr val="tx1"/>
          </a:solidFill>
          <a:effectLst>
            <a:outerShdw blurRad="38100" dist="38100" dir="2700000" algn="tl">
              <a:srgbClr val="000000"/>
            </a:outerShdw>
          </a:effectLst>
          <a:latin typeface="+mn-lt"/>
          <a:ea typeface="+mn-ea"/>
          <a:cs typeface="+mn-cs"/>
          <a:sym typeface="Verdana" panose="020B0604030504040204" pitchFamily="34" charset="0"/>
        </a:defRPr>
      </a:lvl4pPr>
      <a:lvl5pPr marL="1790700" indent="38100" algn="ctr" rtl="0" eaLnBrk="0" fontAlgn="base" hangingPunct="0">
        <a:spcBef>
          <a:spcPts val="600"/>
        </a:spcBef>
        <a:spcAft>
          <a:spcPct val="0"/>
        </a:spcAft>
        <a:buChar char="»"/>
        <a:defRPr sz="2000">
          <a:solidFill>
            <a:schemeClr val="tx1"/>
          </a:solidFill>
          <a:effectLst>
            <a:outerShdw blurRad="38100" dist="38100" dir="2700000" algn="tl">
              <a:srgbClr val="000000"/>
            </a:outerShdw>
          </a:effectLst>
          <a:latin typeface="+mn-lt"/>
          <a:ea typeface="+mn-ea"/>
          <a:cs typeface="+mn-cs"/>
          <a:sym typeface="Verdana" panose="020B0604030504040204" pitchFamily="34" charset="0"/>
        </a:defRPr>
      </a:lvl5pPr>
      <a:lvl6pPr marL="22479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Verdana" pitchFamily="-84" charset="0"/>
        </a:defRPr>
      </a:lvl6pPr>
      <a:lvl7pPr marL="27051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Verdana" pitchFamily="-84" charset="0"/>
        </a:defRPr>
      </a:lvl7pPr>
      <a:lvl8pPr marL="31623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Verdana" pitchFamily="-84" charset="0"/>
        </a:defRPr>
      </a:lvl8pPr>
      <a:lvl9pPr marL="3619500" algn="ctr" rtl="0" fontAlgn="base">
        <a:spcBef>
          <a:spcPts val="600"/>
        </a:spcBef>
        <a:spcAft>
          <a:spcPct val="0"/>
        </a:spcAft>
        <a:defRPr>
          <a:solidFill>
            <a:schemeClr val="tx1"/>
          </a:solidFill>
          <a:effectLst>
            <a:outerShdw blurRad="38100" dist="38100" dir="2700000" algn="tl">
              <a:srgbClr val="000000"/>
            </a:outerShdw>
          </a:effectLst>
          <a:latin typeface="+mn-lt"/>
          <a:ea typeface="+mn-ea"/>
          <a:cs typeface="+mn-cs"/>
          <a:sym typeface="Verdana" pitchFamily="-8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2.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4.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jpeg"/><Relationship Id="rId1" Type="http://schemas.openxmlformats.org/officeDocument/2006/relationships/slideLayout" Target="../slideLayouts/slideLayout7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bcwildfires.ca/" TargetMode="External"/><Relationship Id="rId1" Type="http://schemas.openxmlformats.org/officeDocument/2006/relationships/slideLayout" Target="../slideLayouts/slideLayout62.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hyperlink" Target="http://www.broombuster.org/" TargetMode="External"/><Relationship Id="rId2" Type="http://schemas.openxmlformats.org/officeDocument/2006/relationships/image" Target="../media/image58.jpe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hyperlink" Target="http://www.broombusters.org/" TargetMode="External"/><Relationship Id="rId2" Type="http://schemas.openxmlformats.org/officeDocument/2006/relationships/image" Target="../media/image67.jpeg"/><Relationship Id="rId1" Type="http://schemas.openxmlformats.org/officeDocument/2006/relationships/slideLayout" Target="../slideLayouts/slideLayout62.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coastalisc.com"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hyperlink" Target="http://www.coastalisc.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54824"/>
            <a:ext cx="3439081" cy="2520280"/>
          </a:xfrm>
        </p:spPr>
        <p:txBody>
          <a:bodyPr>
            <a:normAutofit fontScale="90000"/>
          </a:bodyPr>
          <a:lstStyle/>
          <a:p>
            <a:r>
              <a:rPr lang="en-CA" sz="3200" b="1" dirty="0" smtClean="0">
                <a:solidFill>
                  <a:schemeClr val="accent5"/>
                </a:solidFill>
              </a:rPr>
              <a:t>Tools for Defending Your Community from Invasive Species</a:t>
            </a:r>
            <a:r>
              <a:rPr lang="en-CA" sz="3200" b="1" dirty="0" smtClean="0"/>
              <a:t/>
            </a:r>
            <a:br>
              <a:rPr lang="en-CA" sz="3200" b="1" dirty="0" smtClean="0"/>
            </a:br>
            <a:r>
              <a:rPr lang="en-CA" sz="3200" b="1" dirty="0"/>
              <a:t/>
            </a:r>
            <a:br>
              <a:rPr lang="en-CA" sz="3200" b="1" dirty="0"/>
            </a:br>
            <a:r>
              <a:rPr lang="en-CA" sz="2200" b="1" dirty="0" smtClean="0"/>
              <a:t>Rachelle McElroy, Executive Director Coastal ISC</a:t>
            </a:r>
            <a:br>
              <a:rPr lang="en-CA" sz="2200" b="1" dirty="0" smtClean="0"/>
            </a:br>
            <a:r>
              <a:rPr lang="en-CA" sz="2200" b="1" dirty="0" smtClean="0"/>
              <a:t/>
            </a:r>
            <a:br>
              <a:rPr lang="en-CA" sz="2200" b="1" dirty="0" smtClean="0"/>
            </a:br>
            <a:r>
              <a:rPr lang="en-CA" sz="2200" b="1" dirty="0" smtClean="0">
                <a:solidFill>
                  <a:schemeClr val="accent5"/>
                </a:solidFill>
              </a:rPr>
              <a:t>AVICC Conference, April 9 2017</a:t>
            </a:r>
            <a:endParaRPr lang="en-CA" sz="2200" b="1" dirty="0">
              <a:solidFill>
                <a:schemeClr val="accent5"/>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708" r="24356"/>
          <a:stretch/>
        </p:blipFill>
        <p:spPr>
          <a:xfrm>
            <a:off x="6460099" y="3384466"/>
            <a:ext cx="1476405" cy="2276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3463" r="559" b="13202"/>
          <a:stretch/>
        </p:blipFill>
        <p:spPr>
          <a:xfrm>
            <a:off x="4792553" y="3384466"/>
            <a:ext cx="1519149" cy="2260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3225" r="41338" b="13529"/>
          <a:stretch/>
        </p:blipFill>
        <p:spPr>
          <a:xfrm>
            <a:off x="4788024" y="980728"/>
            <a:ext cx="1523678" cy="2293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7088" r="7474" b="13529"/>
          <a:stretch/>
        </p:blipFill>
        <p:spPr>
          <a:xfrm>
            <a:off x="6465838" y="1011765"/>
            <a:ext cx="1502504" cy="2261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8948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title"/>
          </p:nvPr>
        </p:nvSpPr>
        <p:spPr/>
        <p:txBody>
          <a:bodyPr/>
          <a:lstStyle/>
          <a:p>
            <a:pPr eaLnBrk="1" hangingPunct="1"/>
            <a:r>
              <a:rPr lang="en-US" sz="3200" b="1" smtClean="0"/>
              <a:t>Legislation of Invasive Plants in BC</a:t>
            </a:r>
          </a:p>
        </p:txBody>
      </p:sp>
      <p:sp>
        <p:nvSpPr>
          <p:cNvPr id="131074" name="Rectangle 2"/>
          <p:cNvSpPr>
            <a:spLocks noGrp="1"/>
          </p:cNvSpPr>
          <p:nvPr>
            <p:ph idx="1"/>
          </p:nvPr>
        </p:nvSpPr>
        <p:spPr/>
        <p:txBody>
          <a:bodyPr rtlCol="0">
            <a:normAutofit fontScale="92500" lnSpcReduction="20000"/>
          </a:bodyPr>
          <a:lstStyle/>
          <a:p>
            <a:pPr eaLnBrk="1" fontAlgn="auto" hangingPunct="1">
              <a:spcAft>
                <a:spcPts val="0"/>
              </a:spcAft>
              <a:buFont typeface="Arial" charset="0"/>
              <a:buNone/>
              <a:defRPr/>
            </a:pPr>
            <a:endParaRPr lang="en-US" sz="2000" dirty="0" smtClean="0"/>
          </a:p>
          <a:p>
            <a:pPr eaLnBrk="1" fontAlgn="auto" hangingPunct="1">
              <a:spcAft>
                <a:spcPts val="0"/>
              </a:spcAft>
              <a:buFont typeface="Arial" charset="0"/>
              <a:buNone/>
              <a:defRPr/>
            </a:pPr>
            <a:endParaRPr lang="en-US" sz="400" u="sng" dirty="0" smtClean="0"/>
          </a:p>
          <a:p>
            <a:pPr eaLnBrk="1" fontAlgn="auto" hangingPunct="1">
              <a:spcAft>
                <a:spcPts val="0"/>
              </a:spcAft>
              <a:buFont typeface="Arial" charset="0"/>
              <a:buNone/>
              <a:defRPr/>
            </a:pPr>
            <a:r>
              <a:rPr lang="en-US" sz="2000" u="sng" dirty="0" smtClean="0"/>
              <a:t>Provincial Legislation</a:t>
            </a:r>
          </a:p>
          <a:p>
            <a:pPr eaLnBrk="1" fontAlgn="auto" hangingPunct="1">
              <a:spcAft>
                <a:spcPts val="0"/>
              </a:spcAft>
              <a:buFont typeface="Arial" pitchFamily="34" charset="0"/>
              <a:buChar char="•"/>
              <a:defRPr/>
            </a:pPr>
            <a:r>
              <a:rPr lang="en-US" sz="2000" dirty="0" smtClean="0"/>
              <a:t>Ministry of Forests and Range</a:t>
            </a:r>
          </a:p>
          <a:p>
            <a:pPr lvl="1" eaLnBrk="1" fontAlgn="auto" hangingPunct="1">
              <a:spcAft>
                <a:spcPts val="0"/>
              </a:spcAft>
              <a:buFont typeface="Arial" pitchFamily="34" charset="0"/>
              <a:buChar char="–"/>
              <a:defRPr/>
            </a:pPr>
            <a:r>
              <a:rPr lang="en-US" sz="1600" dirty="0" smtClean="0"/>
              <a:t>Forests and Range Practices Act (FRPA)</a:t>
            </a:r>
          </a:p>
          <a:p>
            <a:pPr lvl="1" eaLnBrk="1" fontAlgn="auto" hangingPunct="1">
              <a:spcAft>
                <a:spcPts val="0"/>
              </a:spcAft>
              <a:buFont typeface="Arial" pitchFamily="34" charset="0"/>
              <a:buChar char="–"/>
              <a:defRPr/>
            </a:pPr>
            <a:r>
              <a:rPr lang="en-US" sz="1600" dirty="0" smtClean="0"/>
              <a:t>Forest Investment Account (FIA) Standards </a:t>
            </a:r>
          </a:p>
          <a:p>
            <a:pPr eaLnBrk="1" fontAlgn="auto" hangingPunct="1">
              <a:spcAft>
                <a:spcPts val="0"/>
              </a:spcAft>
              <a:buFont typeface="Arial" pitchFamily="34" charset="0"/>
              <a:buChar char="•"/>
              <a:defRPr/>
            </a:pPr>
            <a:r>
              <a:rPr lang="en-US" sz="2000" dirty="0" smtClean="0"/>
              <a:t>Ministry of Agriculture and Lands</a:t>
            </a:r>
          </a:p>
          <a:p>
            <a:pPr lvl="1" eaLnBrk="1" fontAlgn="auto" hangingPunct="1">
              <a:spcAft>
                <a:spcPts val="0"/>
              </a:spcAft>
              <a:buFont typeface="Arial" pitchFamily="34" charset="0"/>
              <a:buChar char="–"/>
              <a:defRPr/>
            </a:pPr>
            <a:r>
              <a:rPr lang="en-US" sz="1600" dirty="0" smtClean="0"/>
              <a:t>Weed Control Act</a:t>
            </a:r>
          </a:p>
          <a:p>
            <a:pPr eaLnBrk="1" fontAlgn="auto" hangingPunct="1">
              <a:spcAft>
                <a:spcPts val="0"/>
              </a:spcAft>
              <a:buFont typeface="Arial" pitchFamily="34" charset="0"/>
              <a:buChar char="•"/>
              <a:defRPr/>
            </a:pPr>
            <a:r>
              <a:rPr lang="en-US" sz="2000" dirty="0" smtClean="0"/>
              <a:t>Ministry of Community Services </a:t>
            </a:r>
          </a:p>
          <a:p>
            <a:pPr lvl="1" eaLnBrk="1" fontAlgn="auto" hangingPunct="1">
              <a:spcAft>
                <a:spcPts val="0"/>
              </a:spcAft>
              <a:buFont typeface="Arial" pitchFamily="34" charset="0"/>
              <a:buChar char="–"/>
              <a:defRPr/>
            </a:pPr>
            <a:r>
              <a:rPr lang="en-US" sz="1600" dirty="0" smtClean="0"/>
              <a:t>Community Charter</a:t>
            </a:r>
          </a:p>
          <a:p>
            <a:pPr lvl="1" eaLnBrk="1" fontAlgn="auto" hangingPunct="1">
              <a:spcAft>
                <a:spcPts val="0"/>
              </a:spcAft>
              <a:buFont typeface="Arial" pitchFamily="34" charset="0"/>
              <a:buChar char="–"/>
              <a:defRPr/>
            </a:pPr>
            <a:r>
              <a:rPr lang="en-US" sz="1600" dirty="0" smtClean="0"/>
              <a:t>Local Government Act </a:t>
            </a:r>
          </a:p>
          <a:p>
            <a:pPr lvl="1" eaLnBrk="1" fontAlgn="auto" hangingPunct="1">
              <a:spcAft>
                <a:spcPts val="0"/>
              </a:spcAft>
              <a:buFont typeface="Arial" pitchFamily="34" charset="0"/>
              <a:buChar char="–"/>
              <a:defRPr/>
            </a:pPr>
            <a:r>
              <a:rPr lang="en-US" sz="1600" dirty="0" smtClean="0"/>
              <a:t>Dike Maintenance Act</a:t>
            </a:r>
          </a:p>
          <a:p>
            <a:pPr eaLnBrk="1" fontAlgn="auto" hangingPunct="1">
              <a:spcAft>
                <a:spcPts val="0"/>
              </a:spcAft>
              <a:buFont typeface="Arial" pitchFamily="34" charset="0"/>
              <a:buChar char="•"/>
              <a:defRPr/>
            </a:pPr>
            <a:r>
              <a:rPr lang="en-US" sz="2000" dirty="0" smtClean="0"/>
              <a:t>Ministry of Energy, Mines and Petroleum Resources</a:t>
            </a:r>
          </a:p>
          <a:p>
            <a:pPr lvl="1" eaLnBrk="1" fontAlgn="auto" hangingPunct="1">
              <a:spcAft>
                <a:spcPts val="0"/>
              </a:spcAft>
              <a:buFont typeface="Arial" pitchFamily="34" charset="0"/>
              <a:buChar char="–"/>
              <a:defRPr/>
            </a:pPr>
            <a:r>
              <a:rPr lang="en-US" sz="1600" dirty="0" smtClean="0"/>
              <a:t>Pipeline Act </a:t>
            </a:r>
          </a:p>
          <a:p>
            <a:pPr eaLnBrk="1" fontAlgn="auto" hangingPunct="1">
              <a:spcAft>
                <a:spcPts val="0"/>
              </a:spcAft>
              <a:buFont typeface="Arial" pitchFamily="34" charset="0"/>
              <a:buChar char="•"/>
              <a:defRPr/>
            </a:pPr>
            <a:r>
              <a:rPr lang="en-US" sz="2000" dirty="0" smtClean="0"/>
              <a:t>Ministry of Environment</a:t>
            </a:r>
            <a:endParaRPr lang="en-US" sz="2400" dirty="0" smtClean="0"/>
          </a:p>
          <a:p>
            <a:pPr lvl="1" eaLnBrk="1" fontAlgn="auto" hangingPunct="1">
              <a:spcAft>
                <a:spcPts val="0"/>
              </a:spcAft>
              <a:buFont typeface="Arial" pitchFamily="34" charset="0"/>
              <a:buChar char="–"/>
              <a:defRPr/>
            </a:pPr>
            <a:r>
              <a:rPr lang="en-US" sz="1600" dirty="0" smtClean="0"/>
              <a:t>Integrated Pest Management Act (IPMA) </a:t>
            </a:r>
          </a:p>
          <a:p>
            <a:pPr eaLnBrk="1" fontAlgn="auto" hangingPunct="1">
              <a:spcAft>
                <a:spcPts val="0"/>
              </a:spcAft>
              <a:buFont typeface="Arial" pitchFamily="34" charset="0"/>
              <a:buChar char="•"/>
              <a:defRPr/>
            </a:pPr>
            <a:r>
              <a:rPr lang="en-US" sz="2000" dirty="0" smtClean="0"/>
              <a:t>Ministry of Transportation</a:t>
            </a:r>
          </a:p>
          <a:p>
            <a:pPr lvl="1" eaLnBrk="1" fontAlgn="auto" hangingPunct="1">
              <a:spcAft>
                <a:spcPts val="0"/>
              </a:spcAft>
              <a:buFont typeface="Arial" pitchFamily="34" charset="0"/>
              <a:buChar char="–"/>
              <a:defRPr/>
            </a:pPr>
            <a:r>
              <a:rPr lang="en-US" sz="1600" dirty="0" smtClean="0"/>
              <a:t>Transportation Act </a:t>
            </a:r>
          </a:p>
        </p:txBody>
      </p:sp>
      <p:sp>
        <p:nvSpPr>
          <p:cNvPr id="131076" name="Rectangle 4"/>
          <p:cNvSpPr>
            <a:spLocks noChangeArrowheads="1"/>
          </p:cNvSpPr>
          <p:nvPr/>
        </p:nvSpPr>
        <p:spPr bwMode="auto">
          <a:xfrm>
            <a:off x="5410200" y="1341438"/>
            <a:ext cx="3505200" cy="4525962"/>
          </a:xfrm>
          <a:prstGeom prst="rect">
            <a:avLst/>
          </a:prstGeom>
          <a:noFill/>
          <a:ln w="9525">
            <a:noFill/>
            <a:miter lim="800000"/>
            <a:headEnd/>
            <a:tailEnd/>
          </a:ln>
        </p:spPr>
        <p:txBody>
          <a:bodyPr/>
          <a:lstStyle/>
          <a:p>
            <a:pPr marL="342900" indent="-342900">
              <a:spcBef>
                <a:spcPct val="20000"/>
              </a:spcBef>
              <a:buFont typeface="Arial" charset="0"/>
              <a:buChar char="•"/>
            </a:pPr>
            <a:endParaRPr lang="en-US" sz="1600">
              <a:latin typeface="Calibri" pitchFamily="34" charset="0"/>
            </a:endParaRPr>
          </a:p>
          <a:p>
            <a:pPr marL="342900" indent="-342900">
              <a:spcBef>
                <a:spcPct val="20000"/>
              </a:spcBef>
              <a:buFont typeface="Arial" charset="0"/>
              <a:buNone/>
            </a:pPr>
            <a:r>
              <a:rPr lang="en-US" sz="2000" u="sng">
                <a:latin typeface="Calibri" pitchFamily="34" charset="0"/>
              </a:rPr>
              <a:t>Federal Legislation</a:t>
            </a:r>
          </a:p>
          <a:p>
            <a:pPr marL="342900" indent="-342900">
              <a:spcBef>
                <a:spcPct val="20000"/>
              </a:spcBef>
              <a:buFont typeface="Arial" charset="0"/>
              <a:buChar char="•"/>
            </a:pPr>
            <a:r>
              <a:rPr lang="en-US" sz="2000">
                <a:latin typeface="Calibri" pitchFamily="34" charset="0"/>
              </a:rPr>
              <a:t>Canada Food Inspection                   Agency</a:t>
            </a:r>
          </a:p>
          <a:p>
            <a:pPr marL="342900" indent="-342900">
              <a:spcBef>
                <a:spcPct val="20000"/>
              </a:spcBef>
              <a:buFont typeface="Arial" charset="0"/>
              <a:buChar char="•"/>
            </a:pPr>
            <a:r>
              <a:rPr lang="en-US" sz="2000">
                <a:latin typeface="Calibri" pitchFamily="34" charset="0"/>
              </a:rPr>
              <a:t>Plant Protection Act</a:t>
            </a:r>
          </a:p>
          <a:p>
            <a:pPr marL="342900" indent="-342900">
              <a:spcBef>
                <a:spcPct val="20000"/>
              </a:spcBef>
              <a:buFont typeface="Arial" charset="0"/>
              <a:buChar char="•"/>
            </a:pPr>
            <a:r>
              <a:rPr lang="en-US" sz="2000">
                <a:latin typeface="Calibri" pitchFamily="34" charset="0"/>
              </a:rPr>
              <a:t>Seeds Act</a:t>
            </a:r>
          </a:p>
          <a:p>
            <a:pPr marL="342900" indent="-342900">
              <a:spcBef>
                <a:spcPct val="20000"/>
              </a:spcBef>
              <a:buFont typeface="Arial" charset="0"/>
              <a:buChar char="•"/>
            </a:pPr>
            <a:endParaRPr lang="en-US" sz="2000">
              <a:latin typeface="Calibri" pitchFamily="34" charset="0"/>
            </a:endParaRPr>
          </a:p>
          <a:p>
            <a:pPr marL="342900" indent="-342900">
              <a:spcBef>
                <a:spcPct val="20000"/>
              </a:spcBef>
              <a:buFont typeface="Arial" charset="0"/>
              <a:buChar char="•"/>
            </a:pPr>
            <a:endParaRPr lang="en-US" sz="2000">
              <a:latin typeface="Calibri" pitchFamily="34" charset="0"/>
            </a:endParaRPr>
          </a:p>
        </p:txBody>
      </p:sp>
      <p:sp>
        <p:nvSpPr>
          <p:cNvPr id="131079" name="Oval 7"/>
          <p:cNvSpPr>
            <a:spLocks noChangeArrowheads="1"/>
          </p:cNvSpPr>
          <p:nvPr/>
        </p:nvSpPr>
        <p:spPr bwMode="auto">
          <a:xfrm>
            <a:off x="1079500" y="3763962"/>
            <a:ext cx="2082800" cy="503238"/>
          </a:xfrm>
          <a:prstGeom prst="ellipse">
            <a:avLst/>
          </a:prstGeom>
          <a:noFill/>
          <a:ln w="25400">
            <a:solidFill>
              <a:srgbClr val="FF0000"/>
            </a:solidFill>
            <a:round/>
            <a:headEnd/>
            <a:tailEnd/>
          </a:ln>
        </p:spPr>
        <p:txBody>
          <a:bodyPr wrap="none" anchor="ctr"/>
          <a:lstStyle/>
          <a:p>
            <a:endParaRPr lang="en-CA">
              <a:latin typeface="Calibri" pitchFamily="34" charset="0"/>
            </a:endParaRPr>
          </a:p>
        </p:txBody>
      </p:sp>
      <p:pic>
        <p:nvPicPr>
          <p:cNvPr id="131080" name="Picture 8"/>
          <p:cNvPicPr>
            <a:picLocks noChangeAspect="1" noChangeArrowheads="1"/>
          </p:cNvPicPr>
          <p:nvPr/>
        </p:nvPicPr>
        <p:blipFill>
          <a:blip r:embed="rId3"/>
          <a:srcRect/>
          <a:stretch>
            <a:fillRect/>
          </a:stretch>
        </p:blipFill>
        <p:spPr bwMode="auto">
          <a:xfrm>
            <a:off x="6629400" y="4953000"/>
            <a:ext cx="2311400" cy="1733550"/>
          </a:xfrm>
          <a:prstGeom prst="rect">
            <a:avLst/>
          </a:prstGeom>
          <a:noFill/>
          <a:ln w="9525">
            <a:noFill/>
            <a:miter lim="800000"/>
            <a:headEnd/>
            <a:tailEnd/>
          </a:ln>
        </p:spPr>
      </p:pic>
      <p:sp>
        <p:nvSpPr>
          <p:cNvPr id="131081" name="Text Box 9"/>
          <p:cNvSpPr txBox="1">
            <a:spLocks noChangeArrowheads="1"/>
          </p:cNvSpPr>
          <p:nvPr/>
        </p:nvSpPr>
        <p:spPr bwMode="auto">
          <a:xfrm>
            <a:off x="6553200" y="6321425"/>
            <a:ext cx="1676400" cy="384175"/>
          </a:xfrm>
          <a:prstGeom prst="rect">
            <a:avLst/>
          </a:prstGeom>
          <a:noFill/>
          <a:ln w="9525">
            <a:noFill/>
            <a:miter lim="800000"/>
            <a:headEnd/>
            <a:tailEnd/>
          </a:ln>
        </p:spPr>
        <p:txBody>
          <a:bodyPr>
            <a:spAutoFit/>
          </a:bodyPr>
          <a:lstStyle/>
          <a:p>
            <a:pPr>
              <a:lnSpc>
                <a:spcPct val="80000"/>
              </a:lnSpc>
            </a:pPr>
            <a:r>
              <a:rPr lang="en-US" sz="1200">
                <a:solidFill>
                  <a:schemeClr val="bg1"/>
                </a:solidFill>
                <a:latin typeface="Calibri" pitchFamily="34" charset="0"/>
                <a:cs typeface="Arial" charset="0"/>
              </a:rPr>
              <a:t>English ivy</a:t>
            </a:r>
          </a:p>
          <a:p>
            <a:pPr>
              <a:lnSpc>
                <a:spcPct val="80000"/>
              </a:lnSpc>
            </a:pPr>
            <a:r>
              <a:rPr lang="en-US" sz="1200" i="1">
                <a:solidFill>
                  <a:schemeClr val="bg1"/>
                </a:solidFill>
                <a:latin typeface="Calibri" pitchFamily="34" charset="0"/>
                <a:cs typeface="Arial" charset="0"/>
              </a:rPr>
              <a:t>(Hedera helix)</a:t>
            </a:r>
          </a:p>
        </p:txBody>
      </p:sp>
      <p:sp>
        <p:nvSpPr>
          <p:cNvPr id="10" name="Oval 7"/>
          <p:cNvSpPr>
            <a:spLocks noChangeArrowheads="1"/>
          </p:cNvSpPr>
          <p:nvPr/>
        </p:nvSpPr>
        <p:spPr bwMode="auto">
          <a:xfrm>
            <a:off x="939800" y="3200400"/>
            <a:ext cx="2057400" cy="381000"/>
          </a:xfrm>
          <a:prstGeom prst="ellipse">
            <a:avLst/>
          </a:prstGeom>
          <a:noFill/>
          <a:ln w="25400">
            <a:solidFill>
              <a:srgbClr val="FF0000"/>
            </a:solidFill>
            <a:round/>
            <a:headEnd/>
            <a:tailEnd/>
          </a:ln>
        </p:spPr>
        <p:txBody>
          <a:bodyPr wrap="none" anchor="ctr"/>
          <a:lstStyle/>
          <a:p>
            <a:endParaRPr lang="en-CA">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7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07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1074">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07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074">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074">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1074">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1074">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074">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1074">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1074">
                                            <p:txEl>
                                              <p:pRg st="13" end="1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1074">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10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1074">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1074">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10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1074">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10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10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p:bldP spid="131076" grpId="0"/>
      <p:bldP spid="131079" grpId="0" animBg="1"/>
      <p:bldP spid="131081"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3" name="Rectangle 8"/>
          <p:cNvSpPr>
            <a:spLocks noGrp="1"/>
          </p:cNvSpPr>
          <p:nvPr>
            <p:ph type="title"/>
          </p:nvPr>
        </p:nvSpPr>
        <p:spPr>
          <a:xfrm>
            <a:off x="457200" y="228600"/>
            <a:ext cx="8229600" cy="1143000"/>
          </a:xfrm>
        </p:spPr>
        <p:txBody>
          <a:bodyPr/>
          <a:lstStyle/>
          <a:p>
            <a:pPr eaLnBrk="1" hangingPunct="1"/>
            <a:r>
              <a:rPr lang="en-US" sz="3200" b="1" smtClean="0"/>
              <a:t>2011 Update to Weed Control Act</a:t>
            </a:r>
          </a:p>
        </p:txBody>
      </p:sp>
      <p:graphicFrame>
        <p:nvGraphicFramePr>
          <p:cNvPr id="3091" name="Object 19"/>
          <p:cNvGraphicFramePr>
            <a:graphicFrameLocks noGrp="1" noChangeAspect="1"/>
          </p:cNvGraphicFramePr>
          <p:nvPr>
            <p:ph sz="half" idx="2"/>
          </p:nvPr>
        </p:nvGraphicFramePr>
        <p:xfrm>
          <a:off x="4724400" y="1371600"/>
          <a:ext cx="3913188" cy="5059363"/>
        </p:xfrm>
        <a:graphic>
          <a:graphicData uri="http://schemas.openxmlformats.org/presentationml/2006/ole">
            <mc:AlternateContent xmlns:mc="http://schemas.openxmlformats.org/markup-compatibility/2006">
              <mc:Choice xmlns:v="urn:schemas-microsoft-com:vml" Requires="v">
                <p:oleObj spid="_x0000_s3115" name="Acrobat Document" r:id="rId4" imgW="5904000" imgH="7641360" progId="AcroExch.Document.7">
                  <p:embed/>
                </p:oleObj>
              </mc:Choice>
              <mc:Fallback>
                <p:oleObj name="Acrobat Document" r:id="rId4" imgW="5904000" imgH="7641360" progId="AcroExch.Document.7">
                  <p:embed/>
                  <p:pic>
                    <p:nvPicPr>
                      <p:cNvPr id="0" name="Picture 1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71600"/>
                        <a:ext cx="3913188" cy="5059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4" name="Rectangle 10"/>
          <p:cNvSpPr>
            <a:spLocks noChangeArrowheads="1"/>
          </p:cNvSpPr>
          <p:nvPr/>
        </p:nvSpPr>
        <p:spPr bwMode="auto">
          <a:xfrm>
            <a:off x="457200" y="2057400"/>
            <a:ext cx="3886200" cy="2771775"/>
          </a:xfrm>
          <a:prstGeom prst="rect">
            <a:avLst/>
          </a:prstGeom>
          <a:noFill/>
          <a:ln w="9525">
            <a:noFill/>
            <a:miter lim="800000"/>
            <a:headEnd/>
            <a:tailEnd/>
          </a:ln>
        </p:spPr>
        <p:txBody>
          <a:bodyPr>
            <a:spAutoFit/>
          </a:bodyPr>
          <a:lstStyle/>
          <a:p>
            <a:pPr>
              <a:lnSpc>
                <a:spcPct val="110000"/>
              </a:lnSpc>
              <a:spcBef>
                <a:spcPct val="15000"/>
              </a:spcBef>
            </a:pPr>
            <a:r>
              <a:rPr lang="en-US" sz="2000" b="1">
                <a:latin typeface="Calibri" pitchFamily="34" charset="0"/>
              </a:rPr>
              <a:t>Section 2 of the Weed Control Act states </a:t>
            </a:r>
            <a:r>
              <a:rPr lang="en-US" sz="2000">
                <a:latin typeface="Calibri" pitchFamily="34" charset="0"/>
              </a:rPr>
              <a:t>“In accordance with the regulations, an occupier must control noxious weeds growing or located on land and premises, and on any other property located on land and premises, occupied by that person.”</a:t>
            </a:r>
          </a:p>
        </p:txBody>
      </p:sp>
      <p:sp>
        <p:nvSpPr>
          <p:cNvPr id="3095" name="Content Placeholder 1"/>
          <p:cNvSpPr>
            <a:spLocks noGrp="1"/>
          </p:cNvSpPr>
          <p:nvPr>
            <p:ph sz="half" idx="1"/>
          </p:nvPr>
        </p:nvSpPr>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txBox="1">
            <a:spLocks noGrp="1"/>
          </p:cNvSpPr>
          <p:nvPr/>
        </p:nvSpPr>
        <p:spPr bwMode="auto">
          <a:xfrm>
            <a:off x="6781800" y="6245225"/>
            <a:ext cx="2133600" cy="476250"/>
          </a:xfrm>
          <a:prstGeom prst="rect">
            <a:avLst/>
          </a:prstGeom>
          <a:noFill/>
          <a:ln>
            <a:miter lim="800000"/>
            <a:headEnd/>
            <a:tailEnd/>
          </a:ln>
        </p:spPr>
        <p:txBody>
          <a:bodyPr/>
          <a:lstStyle/>
          <a:p>
            <a:pPr algn="r">
              <a:defRPr/>
            </a:pPr>
            <a:fld id="{A28FF6FE-E3BD-41F0-8BD8-DB240556AD39}" type="slidenum">
              <a:rPr lang="en-CA" sz="1400">
                <a:latin typeface="+mj-lt"/>
              </a:rPr>
              <a:pPr algn="r">
                <a:defRPr/>
              </a:pPr>
              <a:t>12</a:t>
            </a:fld>
            <a:endParaRPr lang="en-CA" sz="1400">
              <a:latin typeface="+mj-lt"/>
            </a:endParaRPr>
          </a:p>
        </p:txBody>
      </p:sp>
      <p:sp>
        <p:nvSpPr>
          <p:cNvPr id="4" name="Title 3"/>
          <p:cNvSpPr>
            <a:spLocks noGrp="1"/>
          </p:cNvSpPr>
          <p:nvPr>
            <p:ph type="title"/>
          </p:nvPr>
        </p:nvSpPr>
        <p:spPr>
          <a:xfrm>
            <a:off x="1371600" y="505640"/>
            <a:ext cx="7024744" cy="1143000"/>
          </a:xfrm>
        </p:spPr>
        <p:txBody>
          <a:bodyPr/>
          <a:lstStyle/>
          <a:p>
            <a:r>
              <a:rPr lang="en-CA" b="1" dirty="0" smtClean="0"/>
              <a:t>Goal of the Coastal ISC</a:t>
            </a:r>
            <a:endParaRPr lang="en-CA" b="1" dirty="0"/>
          </a:p>
        </p:txBody>
      </p:sp>
      <p:sp>
        <p:nvSpPr>
          <p:cNvPr id="57347" name="Subtitle 1"/>
          <p:cNvSpPr>
            <a:spLocks noGrp="1"/>
          </p:cNvSpPr>
          <p:nvPr>
            <p:ph sz="quarter" idx="13"/>
          </p:nvPr>
        </p:nvSpPr>
        <p:spPr/>
        <p:txBody>
          <a:bodyPr>
            <a:normAutofit/>
          </a:bodyPr>
          <a:lstStyle/>
          <a:p>
            <a:pPr marL="0" indent="0" algn="ctr">
              <a:buFont typeface="Arial" charset="0"/>
              <a:buNone/>
            </a:pPr>
            <a:endParaRPr lang="en-CA" sz="2400" b="1" dirty="0" smtClean="0"/>
          </a:p>
          <a:p>
            <a:pPr marL="0" indent="0" algn="ctr">
              <a:buFont typeface="Arial" charset="0"/>
              <a:buNone/>
            </a:pPr>
            <a:r>
              <a:rPr lang="en-CA" sz="2400" b="1" dirty="0" smtClean="0">
                <a:solidFill>
                  <a:schemeClr val="bg2"/>
                </a:solidFill>
              </a:rPr>
              <a:t/>
            </a:r>
            <a:br>
              <a:rPr lang="en-CA" sz="2400" b="1" dirty="0" smtClean="0">
                <a:solidFill>
                  <a:schemeClr val="bg2"/>
                </a:solidFill>
              </a:rPr>
            </a:br>
            <a:endParaRPr lang="en-CA" sz="2400" b="1" dirty="0" smtClean="0">
              <a:solidFill>
                <a:schemeClr val="bg2"/>
              </a:solidFill>
            </a:endParaRPr>
          </a:p>
        </p:txBody>
      </p:sp>
      <p:sp>
        <p:nvSpPr>
          <p:cNvPr id="2" name="Content Placeholder 1"/>
          <p:cNvSpPr>
            <a:spLocks noGrp="1"/>
          </p:cNvSpPr>
          <p:nvPr>
            <p:ph sz="quarter" idx="14"/>
          </p:nvPr>
        </p:nvSpPr>
        <p:spPr>
          <a:xfrm>
            <a:off x="840172" y="2189761"/>
            <a:ext cx="3824344" cy="3740349"/>
          </a:xfrm>
        </p:spPr>
        <p:txBody>
          <a:bodyPr>
            <a:normAutofit lnSpcReduction="10000"/>
          </a:bodyPr>
          <a:lstStyle/>
          <a:p>
            <a:r>
              <a:rPr lang="en-CA" dirty="0">
                <a:solidFill>
                  <a:schemeClr val="tx1"/>
                </a:solidFill>
              </a:rPr>
              <a:t>Providing more efficient and effective invasive species management in the Coastal ISC service area through regional collaboration, information-sharing, planning and programs</a:t>
            </a:r>
          </a:p>
          <a:p>
            <a:endParaRPr lang="en-CA" dirty="0">
              <a:solidFill>
                <a:schemeClr val="accent1"/>
              </a:solidFill>
            </a:endParaRPr>
          </a:p>
        </p:txBody>
      </p:sp>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4516" y="2154187"/>
            <a:ext cx="3987421" cy="3538836"/>
          </a:xfrm>
          <a:prstGeom prst="rect">
            <a:avLst/>
          </a:prstGeom>
          <a:noFill/>
          <a:ln w="9525">
            <a:noFill/>
            <a:miter lim="800000"/>
            <a:headEnd/>
            <a:tailEnd/>
          </a:ln>
        </p:spPr>
      </p:pic>
      <p:sp>
        <p:nvSpPr>
          <p:cNvPr id="5" name="Oval 4"/>
          <p:cNvSpPr/>
          <p:nvPr/>
        </p:nvSpPr>
        <p:spPr>
          <a:xfrm>
            <a:off x="5486400" y="4572000"/>
            <a:ext cx="1600200" cy="11210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txBox="1">
            <a:spLocks noGrp="1"/>
          </p:cNvSpPr>
          <p:nvPr/>
        </p:nvSpPr>
        <p:spPr bwMode="auto">
          <a:xfrm>
            <a:off x="6781800" y="6245225"/>
            <a:ext cx="2133600" cy="476250"/>
          </a:xfrm>
          <a:prstGeom prst="rect">
            <a:avLst/>
          </a:prstGeom>
          <a:noFill/>
          <a:ln>
            <a:miter lim="800000"/>
            <a:headEnd/>
            <a:tailEnd/>
          </a:ln>
        </p:spPr>
        <p:txBody>
          <a:bodyPr/>
          <a:lstStyle/>
          <a:p>
            <a:pPr algn="r">
              <a:defRPr/>
            </a:pPr>
            <a:fld id="{29581836-3E9A-4174-881E-4F24CAD38846}" type="slidenum">
              <a:rPr lang="en-CA" sz="1400">
                <a:latin typeface="+mj-lt"/>
              </a:rPr>
              <a:pPr algn="r">
                <a:defRPr/>
              </a:pPr>
              <a:t>13</a:t>
            </a:fld>
            <a:endParaRPr lang="en-CA" sz="1400">
              <a:latin typeface="+mj-lt"/>
            </a:endParaRPr>
          </a:p>
        </p:txBody>
      </p:sp>
      <p:pic>
        <p:nvPicPr>
          <p:cNvPr id="59396" name="Picture 10" descr="CRISP weed tour 021"/>
          <p:cNvPicPr>
            <a:picLocks noChangeAspect="1" noChangeArrowheads="1"/>
          </p:cNvPicPr>
          <p:nvPr/>
        </p:nvPicPr>
        <p:blipFill>
          <a:blip r:embed="rId3"/>
          <a:srcRect/>
          <a:stretch>
            <a:fillRect/>
          </a:stretch>
        </p:blipFill>
        <p:spPr bwMode="auto">
          <a:xfrm>
            <a:off x="1178017" y="2313431"/>
            <a:ext cx="2800004" cy="3733800"/>
          </a:xfrm>
          <a:prstGeom prst="rect">
            <a:avLst/>
          </a:prstGeom>
          <a:noFill/>
          <a:ln w="9525">
            <a:noFill/>
            <a:miter lim="800000"/>
            <a:headEnd/>
            <a:tailEnd/>
          </a:ln>
        </p:spPr>
      </p:pic>
      <p:sp>
        <p:nvSpPr>
          <p:cNvPr id="12" name="Title 11"/>
          <p:cNvSpPr>
            <a:spLocks noGrp="1"/>
          </p:cNvSpPr>
          <p:nvPr>
            <p:ph type="title"/>
          </p:nvPr>
        </p:nvSpPr>
        <p:spPr>
          <a:xfrm>
            <a:off x="1043490" y="560132"/>
            <a:ext cx="7024744" cy="1143000"/>
          </a:xfrm>
        </p:spPr>
        <p:txBody>
          <a:bodyPr/>
          <a:lstStyle/>
          <a:p>
            <a:r>
              <a:rPr lang="en-CA" b="1" dirty="0" smtClean="0"/>
              <a:t>Key Benefits</a:t>
            </a:r>
            <a:endParaRPr lang="en-CA" b="1" dirty="0"/>
          </a:p>
        </p:txBody>
      </p:sp>
      <p:sp>
        <p:nvSpPr>
          <p:cNvPr id="14" name="Content Placeholder 13"/>
          <p:cNvSpPr>
            <a:spLocks noGrp="1"/>
          </p:cNvSpPr>
          <p:nvPr>
            <p:ph sz="quarter" idx="14"/>
          </p:nvPr>
        </p:nvSpPr>
        <p:spPr>
          <a:xfrm>
            <a:off x="4633138" y="2313431"/>
            <a:ext cx="3419856" cy="3811398"/>
          </a:xfrm>
        </p:spPr>
        <p:txBody>
          <a:bodyPr>
            <a:normAutofit fontScale="55000" lnSpcReduction="20000"/>
          </a:bodyPr>
          <a:lstStyle/>
          <a:p>
            <a:pPr marL="266700" indent="-266700">
              <a:buFont typeface="Wingdings" pitchFamily="2" charset="2"/>
              <a:buChar char="§"/>
            </a:pPr>
            <a:r>
              <a:rPr lang="en-US" sz="3800" dirty="0" smtClean="0">
                <a:solidFill>
                  <a:schemeClr val="tx1"/>
                </a:solidFill>
                <a:latin typeface="Century Gothic" panose="020B0502020202020204" pitchFamily="34" charset="0"/>
              </a:rPr>
              <a:t>Effective </a:t>
            </a:r>
            <a:r>
              <a:rPr lang="en-US" sz="3800" dirty="0">
                <a:solidFill>
                  <a:schemeClr val="tx1"/>
                </a:solidFill>
                <a:latin typeface="Century Gothic" panose="020B0502020202020204" pitchFamily="34" charset="0"/>
              </a:rPr>
              <a:t>management in the </a:t>
            </a:r>
            <a:r>
              <a:rPr lang="en-US" sz="3800" dirty="0" smtClean="0">
                <a:solidFill>
                  <a:schemeClr val="tx1"/>
                </a:solidFill>
                <a:latin typeface="Century Gothic" panose="020B0502020202020204" pitchFamily="34" charset="0"/>
              </a:rPr>
              <a:t>Region</a:t>
            </a:r>
          </a:p>
          <a:p>
            <a:pPr marL="266700" indent="-266700">
              <a:buFont typeface="Wingdings" pitchFamily="2" charset="2"/>
              <a:buChar char="§"/>
            </a:pPr>
            <a:endParaRPr lang="en-US" sz="1500" dirty="0">
              <a:solidFill>
                <a:schemeClr val="tx1"/>
              </a:solidFill>
              <a:latin typeface="Century Gothic" panose="020B0502020202020204" pitchFamily="34" charset="0"/>
            </a:endParaRPr>
          </a:p>
          <a:p>
            <a:pPr marL="266700" indent="-266700">
              <a:buFont typeface="Wingdings" pitchFamily="2" charset="2"/>
              <a:buChar char="§"/>
            </a:pPr>
            <a:r>
              <a:rPr lang="en-US" sz="3800" dirty="0">
                <a:solidFill>
                  <a:schemeClr val="tx1"/>
                </a:solidFill>
                <a:latin typeface="Century Gothic" panose="020B0502020202020204" pitchFamily="34" charset="0"/>
              </a:rPr>
              <a:t>Avoid duplication of </a:t>
            </a:r>
            <a:r>
              <a:rPr lang="en-US" sz="3800" dirty="0" smtClean="0">
                <a:solidFill>
                  <a:schemeClr val="tx1"/>
                </a:solidFill>
                <a:latin typeface="Century Gothic" panose="020B0502020202020204" pitchFamily="34" charset="0"/>
              </a:rPr>
              <a:t>efforts</a:t>
            </a:r>
          </a:p>
          <a:p>
            <a:pPr marL="266700" indent="-266700">
              <a:buFont typeface="Wingdings" pitchFamily="2" charset="2"/>
              <a:buChar char="§"/>
            </a:pPr>
            <a:endParaRPr lang="en-US" sz="1500" dirty="0">
              <a:solidFill>
                <a:schemeClr val="tx1"/>
              </a:solidFill>
              <a:latin typeface="Century Gothic" panose="020B0502020202020204" pitchFamily="34" charset="0"/>
            </a:endParaRPr>
          </a:p>
          <a:p>
            <a:pPr marL="266700" indent="-266700">
              <a:buFont typeface="Wingdings" pitchFamily="2" charset="2"/>
              <a:buChar char="§"/>
            </a:pPr>
            <a:r>
              <a:rPr lang="en-US" sz="3800" dirty="0">
                <a:solidFill>
                  <a:schemeClr val="tx1"/>
                </a:solidFill>
                <a:latin typeface="Century Gothic" panose="020B0502020202020204" pitchFamily="34" charset="0"/>
              </a:rPr>
              <a:t>Better use of </a:t>
            </a:r>
            <a:r>
              <a:rPr lang="en-US" sz="3800" dirty="0" smtClean="0">
                <a:solidFill>
                  <a:schemeClr val="tx1"/>
                </a:solidFill>
                <a:latin typeface="Century Gothic" panose="020B0502020202020204" pitchFamily="34" charset="0"/>
              </a:rPr>
              <a:t>resources</a:t>
            </a:r>
          </a:p>
          <a:p>
            <a:pPr marL="266700" indent="-266700">
              <a:buFont typeface="Wingdings" pitchFamily="2" charset="2"/>
              <a:buChar char="§"/>
            </a:pPr>
            <a:endParaRPr lang="en-US" sz="1500" dirty="0">
              <a:solidFill>
                <a:schemeClr val="tx1"/>
              </a:solidFill>
              <a:latin typeface="Century Gothic" panose="020B0502020202020204" pitchFamily="34" charset="0"/>
            </a:endParaRPr>
          </a:p>
          <a:p>
            <a:pPr marL="266700" indent="-266700">
              <a:buFont typeface="Wingdings" pitchFamily="2" charset="2"/>
              <a:buChar char="§"/>
            </a:pPr>
            <a:r>
              <a:rPr lang="en-US" sz="3800" dirty="0">
                <a:solidFill>
                  <a:schemeClr val="tx1"/>
                </a:solidFill>
                <a:latin typeface="Century Gothic" panose="020B0502020202020204" pitchFamily="34" charset="0"/>
              </a:rPr>
              <a:t>Cooperative: more </a:t>
            </a:r>
            <a:r>
              <a:rPr lang="en-US" sz="3800" dirty="0" smtClean="0">
                <a:solidFill>
                  <a:schemeClr val="tx1"/>
                </a:solidFill>
                <a:latin typeface="Century Gothic" panose="020B0502020202020204" pitchFamily="34" charset="0"/>
              </a:rPr>
              <a:t>funding</a:t>
            </a:r>
          </a:p>
          <a:p>
            <a:pPr marL="266700" indent="-266700">
              <a:buFont typeface="Wingdings" pitchFamily="2" charset="2"/>
              <a:buChar char="§"/>
            </a:pPr>
            <a:endParaRPr lang="en-US" sz="1700" dirty="0">
              <a:solidFill>
                <a:schemeClr val="tx1"/>
              </a:solidFill>
              <a:latin typeface="Century Gothic" panose="020B0502020202020204" pitchFamily="34" charset="0"/>
            </a:endParaRPr>
          </a:p>
          <a:p>
            <a:pPr marL="266700" indent="-266700">
              <a:buFont typeface="Wingdings" pitchFamily="2" charset="2"/>
              <a:buChar char="§"/>
            </a:pPr>
            <a:r>
              <a:rPr lang="en-US" sz="3800" dirty="0">
                <a:solidFill>
                  <a:schemeClr val="tx1"/>
                </a:solidFill>
                <a:latin typeface="Century Gothic" panose="020B0502020202020204" pitchFamily="34" charset="0"/>
              </a:rPr>
              <a:t>Enable smaller jurisdictions and land managers</a:t>
            </a:r>
          </a:p>
          <a:p>
            <a:endParaRPr lang="en-CA"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txBox="1">
            <a:spLocks noGrp="1"/>
          </p:cNvSpPr>
          <p:nvPr/>
        </p:nvSpPr>
        <p:spPr bwMode="auto">
          <a:xfrm>
            <a:off x="6781800" y="6245225"/>
            <a:ext cx="2133600" cy="476250"/>
          </a:xfrm>
          <a:prstGeom prst="rect">
            <a:avLst/>
          </a:prstGeom>
          <a:noFill/>
          <a:ln>
            <a:miter lim="800000"/>
            <a:headEnd/>
            <a:tailEnd/>
          </a:ln>
        </p:spPr>
        <p:txBody>
          <a:bodyPr/>
          <a:lstStyle/>
          <a:p>
            <a:pPr algn="r">
              <a:defRPr/>
            </a:pPr>
            <a:fld id="{DB059952-D987-462F-80DD-0A47D81D0158}" type="slidenum">
              <a:rPr lang="en-CA" sz="1400">
                <a:latin typeface="+mj-lt"/>
              </a:rPr>
              <a:pPr algn="r">
                <a:defRPr/>
              </a:pPr>
              <a:t>14</a:t>
            </a:fld>
            <a:endParaRPr lang="en-CA" sz="1400">
              <a:latin typeface="+mj-lt"/>
            </a:endParaRPr>
          </a:p>
        </p:txBody>
      </p:sp>
      <p:sp>
        <p:nvSpPr>
          <p:cNvPr id="61444" name="TextBox 2"/>
          <p:cNvSpPr txBox="1">
            <a:spLocks noChangeArrowheads="1"/>
          </p:cNvSpPr>
          <p:nvPr/>
        </p:nvSpPr>
        <p:spPr bwMode="auto">
          <a:xfrm>
            <a:off x="5724525" y="6249988"/>
            <a:ext cx="2865438" cy="304800"/>
          </a:xfrm>
          <a:prstGeom prst="rect">
            <a:avLst/>
          </a:prstGeom>
          <a:noFill/>
          <a:ln w="9525">
            <a:noFill/>
            <a:miter lim="800000"/>
            <a:headEnd/>
            <a:tailEnd/>
          </a:ln>
        </p:spPr>
        <p:txBody>
          <a:bodyPr>
            <a:spAutoFit/>
          </a:bodyPr>
          <a:lstStyle/>
          <a:p>
            <a:pPr eaLnBrk="0" hangingPunct="0"/>
            <a:r>
              <a:rPr lang="en-CA" sz="1400" b="1">
                <a:solidFill>
                  <a:srgbClr val="FFFF99"/>
                </a:solidFill>
                <a:latin typeface="Garamond" pitchFamily="18" charset="0"/>
              </a:rPr>
              <a:t>Blessed Milk Thistle</a:t>
            </a:r>
          </a:p>
        </p:txBody>
      </p:sp>
      <p:sp>
        <p:nvSpPr>
          <p:cNvPr id="61445" name="Rectangle 3"/>
          <p:cNvSpPr txBox="1">
            <a:spLocks noChangeArrowheads="1"/>
          </p:cNvSpPr>
          <p:nvPr/>
        </p:nvSpPr>
        <p:spPr bwMode="auto">
          <a:xfrm>
            <a:off x="419100" y="1981200"/>
            <a:ext cx="5111750" cy="3463925"/>
          </a:xfrm>
          <a:prstGeom prst="rect">
            <a:avLst/>
          </a:prstGeom>
          <a:noFill/>
          <a:ln w="9525">
            <a:noFill/>
            <a:miter lim="800000"/>
            <a:headEnd/>
            <a:tailEnd/>
          </a:ln>
        </p:spPr>
        <p:txBody>
          <a:bodyPr/>
          <a:lstStyle/>
          <a:p>
            <a:pPr eaLnBrk="0" hangingPunct="0">
              <a:spcBef>
                <a:spcPct val="20000"/>
              </a:spcBef>
              <a:buFont typeface="Wingdings" pitchFamily="2" charset="2"/>
              <a:buChar char="§"/>
            </a:pPr>
            <a:endParaRPr lang="en-US" sz="2400" b="1" dirty="0">
              <a:solidFill>
                <a:srgbClr val="FFFF99"/>
              </a:solidFill>
              <a:latin typeface="Calibri" pitchFamily="34" charset="0"/>
            </a:endParaRPr>
          </a:p>
        </p:txBody>
      </p:sp>
      <p:sp>
        <p:nvSpPr>
          <p:cNvPr id="2" name="Title 1"/>
          <p:cNvSpPr>
            <a:spLocks noGrp="1"/>
          </p:cNvSpPr>
          <p:nvPr>
            <p:ph type="title"/>
          </p:nvPr>
        </p:nvSpPr>
        <p:spPr/>
        <p:txBody>
          <a:bodyPr/>
          <a:lstStyle/>
          <a:p>
            <a:r>
              <a:rPr lang="en-CA" b="1" dirty="0" smtClean="0"/>
              <a:t>Coastal ISC Priorities</a:t>
            </a:r>
            <a:endParaRPr lang="en-CA" b="1" dirty="0"/>
          </a:p>
        </p:txBody>
      </p:sp>
      <p:sp>
        <p:nvSpPr>
          <p:cNvPr id="3" name="Content Placeholder 2"/>
          <p:cNvSpPr>
            <a:spLocks noGrp="1"/>
          </p:cNvSpPr>
          <p:nvPr>
            <p:ph sz="quarter" idx="13"/>
          </p:nvPr>
        </p:nvSpPr>
        <p:spPr>
          <a:xfrm>
            <a:off x="838200" y="2313431"/>
            <a:ext cx="4038600" cy="3931793"/>
          </a:xfrm>
        </p:spPr>
        <p:txBody>
          <a:bodyPr>
            <a:normAutofit fontScale="70000" lnSpcReduction="20000"/>
          </a:bodyPr>
          <a:lstStyle/>
          <a:p>
            <a:pPr marL="68580" indent="0" eaLnBrk="0" hangingPunct="0">
              <a:buNone/>
            </a:pPr>
            <a:endParaRPr lang="en-US" sz="1000" b="1" dirty="0">
              <a:solidFill>
                <a:schemeClr val="tx1"/>
              </a:solidFill>
              <a:latin typeface="Calibri" pitchFamily="34" charset="0"/>
            </a:endParaRPr>
          </a:p>
          <a:p>
            <a:pPr eaLnBrk="0" hangingPunct="0">
              <a:buFont typeface="Wingdings" pitchFamily="2" charset="2"/>
              <a:buChar char="§"/>
            </a:pPr>
            <a:r>
              <a:rPr lang="en-US" sz="3400" dirty="0" smtClean="0">
                <a:solidFill>
                  <a:schemeClr val="tx1"/>
                </a:solidFill>
                <a:latin typeface="Century Gothic" panose="020B0502020202020204" pitchFamily="34" charset="0"/>
              </a:rPr>
              <a:t>Early </a:t>
            </a:r>
            <a:r>
              <a:rPr lang="en-US" sz="3400" dirty="0">
                <a:solidFill>
                  <a:schemeClr val="tx1"/>
                </a:solidFill>
                <a:latin typeface="Century Gothic" panose="020B0502020202020204" pitchFamily="34" charset="0"/>
              </a:rPr>
              <a:t>Detection Rapid </a:t>
            </a:r>
            <a:r>
              <a:rPr lang="en-US" sz="3400" dirty="0" smtClean="0">
                <a:solidFill>
                  <a:schemeClr val="tx1"/>
                </a:solidFill>
                <a:latin typeface="Century Gothic" panose="020B0502020202020204" pitchFamily="34" charset="0"/>
              </a:rPr>
              <a:t>Response </a:t>
            </a:r>
            <a:r>
              <a:rPr lang="en-US" sz="2600" dirty="0" smtClean="0">
                <a:solidFill>
                  <a:schemeClr val="tx1"/>
                </a:solidFill>
                <a:latin typeface="Century Gothic" panose="020B0502020202020204" pitchFamily="34" charset="0"/>
              </a:rPr>
              <a:t>(EDRR) provincial approach</a:t>
            </a:r>
            <a:endParaRPr lang="en-US" sz="2600" dirty="0">
              <a:solidFill>
                <a:schemeClr val="tx1"/>
              </a:solidFill>
              <a:latin typeface="Century Gothic" panose="020B0502020202020204" pitchFamily="34" charset="0"/>
            </a:endParaRPr>
          </a:p>
          <a:p>
            <a:pPr eaLnBrk="0" hangingPunct="0">
              <a:buFont typeface="Wingdings" pitchFamily="2" charset="2"/>
              <a:buChar char="§"/>
            </a:pPr>
            <a:r>
              <a:rPr lang="en-US" sz="3400" dirty="0" smtClean="0">
                <a:solidFill>
                  <a:schemeClr val="tx1"/>
                </a:solidFill>
                <a:latin typeface="Century Gothic" panose="020B0502020202020204" pitchFamily="34" charset="0"/>
              </a:rPr>
              <a:t>Regional </a:t>
            </a:r>
            <a:r>
              <a:rPr lang="en-US" sz="3400" dirty="0">
                <a:solidFill>
                  <a:schemeClr val="tx1"/>
                </a:solidFill>
                <a:latin typeface="Century Gothic" panose="020B0502020202020204" pitchFamily="34" charset="0"/>
              </a:rPr>
              <a:t>Education and Outreach</a:t>
            </a:r>
          </a:p>
          <a:p>
            <a:pPr eaLnBrk="0" hangingPunct="0">
              <a:buFont typeface="Wingdings" pitchFamily="2" charset="2"/>
              <a:buChar char="§"/>
            </a:pPr>
            <a:r>
              <a:rPr lang="en-US" sz="3400" dirty="0" smtClean="0">
                <a:solidFill>
                  <a:schemeClr val="tx1"/>
                </a:solidFill>
                <a:latin typeface="Century Gothic" panose="020B0502020202020204" pitchFamily="34" charset="0"/>
              </a:rPr>
              <a:t>Disposal</a:t>
            </a:r>
            <a:r>
              <a:rPr lang="en-US" sz="3400" dirty="0">
                <a:solidFill>
                  <a:schemeClr val="tx1"/>
                </a:solidFill>
                <a:latin typeface="Century Gothic" panose="020B0502020202020204" pitchFamily="34" charset="0"/>
              </a:rPr>
              <a:t>: issues &amp; opportunities</a:t>
            </a:r>
          </a:p>
          <a:p>
            <a:pPr eaLnBrk="0" hangingPunct="0">
              <a:buFont typeface="Wingdings" pitchFamily="2" charset="2"/>
              <a:buChar char="§"/>
            </a:pPr>
            <a:r>
              <a:rPr lang="en-US" sz="3400" dirty="0" smtClean="0">
                <a:solidFill>
                  <a:schemeClr val="tx1"/>
                </a:solidFill>
                <a:latin typeface="Century Gothic" panose="020B0502020202020204" pitchFamily="34" charset="0"/>
              </a:rPr>
              <a:t>Inventories</a:t>
            </a:r>
            <a:r>
              <a:rPr lang="en-US" sz="3400" dirty="0">
                <a:solidFill>
                  <a:schemeClr val="tx1"/>
                </a:solidFill>
                <a:latin typeface="Century Gothic" panose="020B0502020202020204" pitchFamily="34" charset="0"/>
              </a:rPr>
              <a:t>, Control &amp; Mapping</a:t>
            </a:r>
          </a:p>
          <a:p>
            <a:pPr eaLnBrk="0" hangingPunct="0">
              <a:buFont typeface="Wingdings" pitchFamily="2" charset="2"/>
              <a:buChar char="§"/>
            </a:pPr>
            <a:r>
              <a:rPr lang="en-US" sz="3400" dirty="0" smtClean="0">
                <a:solidFill>
                  <a:schemeClr val="tx1"/>
                </a:solidFill>
                <a:latin typeface="Century Gothic" panose="020B0502020202020204" pitchFamily="34" charset="0"/>
              </a:rPr>
              <a:t>Research </a:t>
            </a:r>
            <a:r>
              <a:rPr lang="en-US" sz="3400" dirty="0">
                <a:solidFill>
                  <a:schemeClr val="tx1"/>
                </a:solidFill>
                <a:latin typeface="Century Gothic" panose="020B0502020202020204" pitchFamily="34" charset="0"/>
              </a:rPr>
              <a:t>&amp; Trials</a:t>
            </a:r>
          </a:p>
          <a:p>
            <a:pPr eaLnBrk="0" hangingPunct="0">
              <a:buFont typeface="Wingdings" pitchFamily="2" charset="2"/>
              <a:buChar char="§"/>
            </a:pPr>
            <a:r>
              <a:rPr lang="en-US" sz="3400" dirty="0" smtClean="0">
                <a:solidFill>
                  <a:schemeClr val="tx1"/>
                </a:solidFill>
                <a:latin typeface="Century Gothic" panose="020B0502020202020204" pitchFamily="34" charset="0"/>
              </a:rPr>
              <a:t>Collaboration</a:t>
            </a:r>
            <a:endParaRPr lang="en-US" sz="3400" dirty="0">
              <a:solidFill>
                <a:schemeClr val="tx1"/>
              </a:solidFill>
              <a:latin typeface="Century Gothic" panose="020B0502020202020204" pitchFamily="34" charset="0"/>
            </a:endParaRPr>
          </a:p>
          <a:p>
            <a:endParaRPr lang="en-CA" dirty="0"/>
          </a:p>
        </p:txBody>
      </p:sp>
      <p:pic>
        <p:nvPicPr>
          <p:cNvPr id="5" name="Content Placeholder 4"/>
          <p:cNvPicPr>
            <a:picLocks noGrp="1" noChangeAspect="1"/>
          </p:cNvPicPr>
          <p:nvPr>
            <p:ph sz="quarter" idx="14"/>
          </p:nvPr>
        </p:nvPicPr>
        <p:blipFill rotWithShape="1">
          <a:blip r:embed="rId3" cstate="print">
            <a:extLst>
              <a:ext uri="{BEBA8EAE-BF5A-486C-A8C5-ECC9F3942E4B}">
                <a14:imgProps xmlns:a14="http://schemas.microsoft.com/office/drawing/2010/main">
                  <a14:imgLayer r:embed="rId4">
                    <a14:imgEffect>
                      <a14:sharpenSoften amount="6000"/>
                    </a14:imgEffect>
                    <a14:imgEffect>
                      <a14:brightnessContrast bright="15000"/>
                    </a14:imgEffect>
                  </a14:imgLayer>
                </a14:imgProps>
              </a:ext>
              <a:ext uri="{28A0092B-C50C-407E-A947-70E740481C1C}">
                <a14:useLocalDpi xmlns:a14="http://schemas.microsoft.com/office/drawing/2010/main" val="0"/>
              </a:ext>
            </a:extLst>
          </a:blip>
          <a:srcRect l="10864"/>
          <a:stretch/>
        </p:blipFill>
        <p:spPr>
          <a:xfrm>
            <a:off x="4876800" y="2583280"/>
            <a:ext cx="3401265" cy="2861845"/>
          </a:xfr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08" y="84186"/>
            <a:ext cx="7543800" cy="1143000"/>
          </a:xfrm>
        </p:spPr>
        <p:txBody>
          <a:bodyPr>
            <a:normAutofit fontScale="90000"/>
          </a:bodyPr>
          <a:lstStyle/>
          <a:p>
            <a:r>
              <a:rPr lang="en-CA" b="1" dirty="0" smtClean="0"/>
              <a:t>Steps to Control Invasive Species</a:t>
            </a:r>
            <a:endParaRPr lang="en-CA" b="1" dirty="0"/>
          </a:p>
        </p:txBody>
      </p:sp>
      <p:grpSp>
        <p:nvGrpSpPr>
          <p:cNvPr id="6" name="Group 5"/>
          <p:cNvGrpSpPr/>
          <p:nvPr/>
        </p:nvGrpSpPr>
        <p:grpSpPr>
          <a:xfrm>
            <a:off x="586408" y="1302017"/>
            <a:ext cx="3394720" cy="5040560"/>
            <a:chOff x="457200" y="1772816"/>
            <a:chExt cx="3394720" cy="5040560"/>
          </a:xfrm>
        </p:grpSpPr>
        <p:sp>
          <p:nvSpPr>
            <p:cNvPr id="4" name="Pentagon 3"/>
            <p:cNvSpPr/>
            <p:nvPr/>
          </p:nvSpPr>
          <p:spPr>
            <a:xfrm>
              <a:off x="457200" y="1772816"/>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Public Outreach/Education</a:t>
              </a:r>
              <a:endParaRPr lang="en-CA" dirty="0">
                <a:solidFill>
                  <a:schemeClr val="bg1"/>
                </a:solidFill>
                <a:latin typeface="Calibri" panose="020F0502020204030204" pitchFamily="34" charset="0"/>
                <a:cs typeface="Calibri" panose="020F0502020204030204" pitchFamily="34" charset="0"/>
              </a:endParaRPr>
            </a:p>
          </p:txBody>
        </p:sp>
        <p:sp>
          <p:nvSpPr>
            <p:cNvPr id="8" name="Pentagon 7"/>
            <p:cNvSpPr/>
            <p:nvPr/>
          </p:nvSpPr>
          <p:spPr>
            <a:xfrm>
              <a:off x="457200" y="2420888"/>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Prevention</a:t>
              </a:r>
              <a:endParaRPr lang="en-CA" dirty="0">
                <a:solidFill>
                  <a:schemeClr val="bg1"/>
                </a:solidFill>
                <a:latin typeface="Calibri" panose="020F0502020204030204" pitchFamily="34" charset="0"/>
                <a:cs typeface="Calibri" panose="020F0502020204030204" pitchFamily="34" charset="0"/>
              </a:endParaRPr>
            </a:p>
          </p:txBody>
        </p:sp>
        <p:sp>
          <p:nvSpPr>
            <p:cNvPr id="9" name="Pentagon 8"/>
            <p:cNvSpPr/>
            <p:nvPr/>
          </p:nvSpPr>
          <p:spPr>
            <a:xfrm>
              <a:off x="457200" y="3068960"/>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Landowner/Manager Incentives</a:t>
              </a:r>
              <a:endParaRPr lang="en-CA" dirty="0">
                <a:solidFill>
                  <a:schemeClr val="bg1"/>
                </a:solidFill>
                <a:latin typeface="Calibri" panose="020F0502020204030204" pitchFamily="34" charset="0"/>
                <a:cs typeface="Calibri" panose="020F0502020204030204" pitchFamily="34" charset="0"/>
              </a:endParaRPr>
            </a:p>
          </p:txBody>
        </p:sp>
        <p:sp>
          <p:nvSpPr>
            <p:cNvPr id="10" name="Pentagon 9"/>
            <p:cNvSpPr/>
            <p:nvPr/>
          </p:nvSpPr>
          <p:spPr>
            <a:xfrm>
              <a:off x="457200" y="3717032"/>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Early Detection, Rapid Response</a:t>
              </a:r>
              <a:endParaRPr lang="en-CA" dirty="0">
                <a:solidFill>
                  <a:schemeClr val="bg1"/>
                </a:solidFill>
                <a:latin typeface="Calibri" panose="020F0502020204030204" pitchFamily="34" charset="0"/>
                <a:cs typeface="Calibri" panose="020F0502020204030204" pitchFamily="34" charset="0"/>
              </a:endParaRPr>
            </a:p>
          </p:txBody>
        </p:sp>
        <p:sp>
          <p:nvSpPr>
            <p:cNvPr id="11" name="Pentagon 10"/>
            <p:cNvSpPr/>
            <p:nvPr/>
          </p:nvSpPr>
          <p:spPr>
            <a:xfrm>
              <a:off x="457200" y="4365104"/>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latin typeface="Calibri" panose="020F0502020204030204" pitchFamily="34" charset="0"/>
                  <a:cs typeface="Calibri" panose="020F0502020204030204" pitchFamily="34" charset="0"/>
                </a:rPr>
                <a:t>Inventory and Data Management</a:t>
              </a:r>
              <a:endParaRPr lang="en-CA" dirty="0">
                <a:solidFill>
                  <a:schemeClr val="bg1"/>
                </a:solidFill>
                <a:latin typeface="Calibri" panose="020F0502020204030204" pitchFamily="34" charset="0"/>
                <a:cs typeface="Calibri" panose="020F0502020204030204" pitchFamily="34" charset="0"/>
              </a:endParaRPr>
            </a:p>
          </p:txBody>
        </p:sp>
        <p:sp>
          <p:nvSpPr>
            <p:cNvPr id="12" name="Pentagon 11"/>
            <p:cNvSpPr/>
            <p:nvPr/>
          </p:nvSpPr>
          <p:spPr>
            <a:xfrm>
              <a:off x="457200" y="5013176"/>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Prioritize/Plan</a:t>
              </a:r>
              <a:endParaRPr lang="en-CA" dirty="0">
                <a:solidFill>
                  <a:schemeClr val="bg1"/>
                </a:solidFill>
                <a:latin typeface="Calibri" panose="020F0502020204030204" pitchFamily="34" charset="0"/>
                <a:cs typeface="Calibri" panose="020F0502020204030204" pitchFamily="34" charset="0"/>
              </a:endParaRPr>
            </a:p>
          </p:txBody>
        </p:sp>
        <p:sp>
          <p:nvSpPr>
            <p:cNvPr id="13" name="Pentagon 12"/>
            <p:cNvSpPr/>
            <p:nvPr/>
          </p:nvSpPr>
          <p:spPr>
            <a:xfrm>
              <a:off x="457200" y="5661248"/>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Treatment, Disposal, Monitoring and Restoration</a:t>
              </a:r>
              <a:endParaRPr lang="en-CA" dirty="0">
                <a:solidFill>
                  <a:schemeClr val="bg1"/>
                </a:solidFill>
                <a:latin typeface="Calibri" panose="020F0502020204030204" pitchFamily="34" charset="0"/>
                <a:cs typeface="Calibri" panose="020F0502020204030204" pitchFamily="34" charset="0"/>
              </a:endParaRPr>
            </a:p>
          </p:txBody>
        </p:sp>
        <p:sp>
          <p:nvSpPr>
            <p:cNvPr id="14" name="Pentagon 13"/>
            <p:cNvSpPr/>
            <p:nvPr/>
          </p:nvSpPr>
          <p:spPr>
            <a:xfrm>
              <a:off x="457200" y="6309320"/>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Regulations</a:t>
              </a:r>
              <a:endParaRPr lang="en-CA" dirty="0">
                <a:solidFill>
                  <a:schemeClr val="bg1"/>
                </a:solidFill>
                <a:latin typeface="Calibri" panose="020F0502020204030204" pitchFamily="34" charset="0"/>
                <a:cs typeface="Calibri" panose="020F0502020204030204" pitchFamily="34" charset="0"/>
              </a:endParaRPr>
            </a:p>
          </p:txBody>
        </p:sp>
      </p:grpSp>
      <p:sp>
        <p:nvSpPr>
          <p:cNvPr id="15" name="Rounded Rectangle 14"/>
          <p:cNvSpPr/>
          <p:nvPr/>
        </p:nvSpPr>
        <p:spPr>
          <a:xfrm>
            <a:off x="5029200" y="2349991"/>
            <a:ext cx="2797968" cy="23762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GOAL: Efficient Cooperative Management of Invasive Species</a:t>
            </a:r>
            <a:endParaRPr lang="en-CA" sz="2400" b="1" dirty="0"/>
          </a:p>
        </p:txBody>
      </p:sp>
      <p:sp>
        <p:nvSpPr>
          <p:cNvPr id="5" name="TextBox 4"/>
          <p:cNvSpPr txBox="1"/>
          <p:nvPr/>
        </p:nvSpPr>
        <p:spPr>
          <a:xfrm>
            <a:off x="586408" y="6499177"/>
            <a:ext cx="7809680" cy="338554"/>
          </a:xfrm>
          <a:prstGeom prst="rect">
            <a:avLst/>
          </a:prstGeom>
          <a:noFill/>
        </p:spPr>
        <p:txBody>
          <a:bodyPr wrap="square" rtlCol="0">
            <a:spAutoFit/>
          </a:bodyPr>
          <a:lstStyle/>
          <a:p>
            <a:r>
              <a:rPr lang="en-CA" sz="1600" b="1" dirty="0" smtClean="0">
                <a:solidFill>
                  <a:schemeClr val="bg1"/>
                </a:solidFill>
              </a:rPr>
              <a:t>Reference: ISCBC 2014, Invasive Species Toolkit for Local Government</a:t>
            </a:r>
            <a:endParaRPr lang="en-CA" sz="1600" b="1" dirty="0">
              <a:solidFill>
                <a:schemeClr val="bg1"/>
              </a:solidFill>
            </a:endParaRPr>
          </a:p>
        </p:txBody>
      </p:sp>
    </p:spTree>
    <p:extLst>
      <p:ext uri="{BB962C8B-B14F-4D97-AF65-F5344CB8AC3E}">
        <p14:creationId xmlns:p14="http://schemas.microsoft.com/office/powerpoint/2010/main" val="511224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08" y="84186"/>
            <a:ext cx="7543800" cy="1143000"/>
          </a:xfrm>
        </p:spPr>
        <p:txBody>
          <a:bodyPr>
            <a:normAutofit fontScale="90000"/>
          </a:bodyPr>
          <a:lstStyle/>
          <a:p>
            <a:r>
              <a:rPr lang="en-CA" b="1" dirty="0" smtClean="0"/>
              <a:t>Steps to Control Invasive Species</a:t>
            </a:r>
            <a:endParaRPr lang="en-CA" b="1" dirty="0"/>
          </a:p>
        </p:txBody>
      </p:sp>
      <p:grpSp>
        <p:nvGrpSpPr>
          <p:cNvPr id="6" name="Group 5"/>
          <p:cNvGrpSpPr/>
          <p:nvPr/>
        </p:nvGrpSpPr>
        <p:grpSpPr>
          <a:xfrm>
            <a:off x="586408" y="1302017"/>
            <a:ext cx="3394720" cy="5040560"/>
            <a:chOff x="457200" y="1772816"/>
            <a:chExt cx="3394720" cy="5040560"/>
          </a:xfrm>
        </p:grpSpPr>
        <p:sp>
          <p:nvSpPr>
            <p:cNvPr id="4" name="Pentagon 3"/>
            <p:cNvSpPr/>
            <p:nvPr/>
          </p:nvSpPr>
          <p:spPr>
            <a:xfrm>
              <a:off x="457200" y="1772816"/>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Public Outreach/Education</a:t>
              </a:r>
              <a:endParaRPr lang="en-CA" dirty="0">
                <a:solidFill>
                  <a:schemeClr val="bg1"/>
                </a:solidFill>
                <a:latin typeface="Calibri" panose="020F0502020204030204" pitchFamily="34" charset="0"/>
                <a:cs typeface="Calibri" panose="020F0502020204030204" pitchFamily="34" charset="0"/>
              </a:endParaRPr>
            </a:p>
          </p:txBody>
        </p:sp>
        <p:sp>
          <p:nvSpPr>
            <p:cNvPr id="8" name="Pentagon 7"/>
            <p:cNvSpPr/>
            <p:nvPr/>
          </p:nvSpPr>
          <p:spPr>
            <a:xfrm>
              <a:off x="457200" y="2420888"/>
              <a:ext cx="3394720" cy="504056"/>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Prevention</a:t>
              </a:r>
              <a:endParaRPr lang="en-CA" dirty="0">
                <a:solidFill>
                  <a:schemeClr val="bg1"/>
                </a:solidFill>
                <a:latin typeface="Calibri" panose="020F0502020204030204" pitchFamily="34" charset="0"/>
                <a:cs typeface="Calibri" panose="020F0502020204030204" pitchFamily="34" charset="0"/>
              </a:endParaRPr>
            </a:p>
          </p:txBody>
        </p:sp>
        <p:sp>
          <p:nvSpPr>
            <p:cNvPr id="9" name="Pentagon 8"/>
            <p:cNvSpPr/>
            <p:nvPr/>
          </p:nvSpPr>
          <p:spPr>
            <a:xfrm>
              <a:off x="457200" y="3068960"/>
              <a:ext cx="3394720" cy="504056"/>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Landowner/Manager Incentives</a:t>
              </a:r>
              <a:endParaRPr lang="en-CA" dirty="0">
                <a:solidFill>
                  <a:schemeClr val="bg1"/>
                </a:solidFill>
                <a:latin typeface="Calibri" panose="020F0502020204030204" pitchFamily="34" charset="0"/>
                <a:cs typeface="Calibri" panose="020F0502020204030204" pitchFamily="34" charset="0"/>
              </a:endParaRPr>
            </a:p>
          </p:txBody>
        </p:sp>
        <p:sp>
          <p:nvSpPr>
            <p:cNvPr id="10" name="Pentagon 9"/>
            <p:cNvSpPr/>
            <p:nvPr/>
          </p:nvSpPr>
          <p:spPr>
            <a:xfrm>
              <a:off x="457200" y="3717032"/>
              <a:ext cx="3394720" cy="504056"/>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Early Detection, Rapid Response</a:t>
              </a:r>
              <a:endParaRPr lang="en-CA" dirty="0">
                <a:solidFill>
                  <a:schemeClr val="bg1"/>
                </a:solidFill>
                <a:latin typeface="Calibri" panose="020F0502020204030204" pitchFamily="34" charset="0"/>
                <a:cs typeface="Calibri" panose="020F0502020204030204" pitchFamily="34" charset="0"/>
              </a:endParaRPr>
            </a:p>
          </p:txBody>
        </p:sp>
        <p:sp>
          <p:nvSpPr>
            <p:cNvPr id="11" name="Pentagon 10"/>
            <p:cNvSpPr/>
            <p:nvPr/>
          </p:nvSpPr>
          <p:spPr>
            <a:xfrm>
              <a:off x="457200" y="4365104"/>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latin typeface="Calibri" panose="020F0502020204030204" pitchFamily="34" charset="0"/>
                  <a:cs typeface="Calibri" panose="020F0502020204030204" pitchFamily="34" charset="0"/>
                </a:rPr>
                <a:t>Inventory and Data Management</a:t>
              </a:r>
              <a:endParaRPr lang="en-CA" dirty="0">
                <a:solidFill>
                  <a:schemeClr val="bg1"/>
                </a:solidFill>
                <a:latin typeface="Calibri" panose="020F0502020204030204" pitchFamily="34" charset="0"/>
                <a:cs typeface="Calibri" panose="020F0502020204030204" pitchFamily="34" charset="0"/>
              </a:endParaRPr>
            </a:p>
          </p:txBody>
        </p:sp>
        <p:sp>
          <p:nvSpPr>
            <p:cNvPr id="12" name="Pentagon 11"/>
            <p:cNvSpPr/>
            <p:nvPr/>
          </p:nvSpPr>
          <p:spPr>
            <a:xfrm>
              <a:off x="457200" y="5013176"/>
              <a:ext cx="3394720" cy="504056"/>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Prioritize/Plan</a:t>
              </a:r>
              <a:endParaRPr lang="en-CA" dirty="0">
                <a:solidFill>
                  <a:schemeClr val="bg1"/>
                </a:solidFill>
                <a:latin typeface="Calibri" panose="020F0502020204030204" pitchFamily="34" charset="0"/>
                <a:cs typeface="Calibri" panose="020F0502020204030204" pitchFamily="34" charset="0"/>
              </a:endParaRPr>
            </a:p>
          </p:txBody>
        </p:sp>
        <p:sp>
          <p:nvSpPr>
            <p:cNvPr id="13" name="Pentagon 12"/>
            <p:cNvSpPr/>
            <p:nvPr/>
          </p:nvSpPr>
          <p:spPr>
            <a:xfrm>
              <a:off x="457200" y="5661248"/>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Treatment, Disposal, Monitoring and Restoration</a:t>
              </a:r>
              <a:endParaRPr lang="en-CA" dirty="0">
                <a:solidFill>
                  <a:schemeClr val="bg1"/>
                </a:solidFill>
                <a:latin typeface="Calibri" panose="020F0502020204030204" pitchFamily="34" charset="0"/>
                <a:cs typeface="Calibri" panose="020F0502020204030204" pitchFamily="34" charset="0"/>
              </a:endParaRPr>
            </a:p>
          </p:txBody>
        </p:sp>
        <p:sp>
          <p:nvSpPr>
            <p:cNvPr id="14" name="Pentagon 13"/>
            <p:cNvSpPr/>
            <p:nvPr/>
          </p:nvSpPr>
          <p:spPr>
            <a:xfrm>
              <a:off x="457200" y="6309320"/>
              <a:ext cx="3394720" cy="5040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solidFill>
                    <a:schemeClr val="bg1"/>
                  </a:solidFill>
                  <a:latin typeface="Calibri" panose="020F0502020204030204" pitchFamily="34" charset="0"/>
                  <a:cs typeface="Calibri" panose="020F0502020204030204" pitchFamily="34" charset="0"/>
                </a:rPr>
                <a:t>Regulations</a:t>
              </a:r>
              <a:endParaRPr lang="en-CA" dirty="0">
                <a:solidFill>
                  <a:schemeClr val="bg1"/>
                </a:solidFill>
                <a:latin typeface="Calibri" panose="020F0502020204030204" pitchFamily="34" charset="0"/>
                <a:cs typeface="Calibri" panose="020F0502020204030204" pitchFamily="34" charset="0"/>
              </a:endParaRPr>
            </a:p>
          </p:txBody>
        </p:sp>
      </p:grpSp>
      <p:sp>
        <p:nvSpPr>
          <p:cNvPr id="5" name="TextBox 4"/>
          <p:cNvSpPr txBox="1"/>
          <p:nvPr/>
        </p:nvSpPr>
        <p:spPr>
          <a:xfrm>
            <a:off x="586408" y="6499177"/>
            <a:ext cx="7809680" cy="338554"/>
          </a:xfrm>
          <a:prstGeom prst="rect">
            <a:avLst/>
          </a:prstGeom>
          <a:noFill/>
        </p:spPr>
        <p:txBody>
          <a:bodyPr wrap="square" rtlCol="0">
            <a:spAutoFit/>
          </a:bodyPr>
          <a:lstStyle/>
          <a:p>
            <a:r>
              <a:rPr lang="en-CA" sz="1600" b="1" dirty="0" smtClean="0">
                <a:solidFill>
                  <a:schemeClr val="bg1"/>
                </a:solidFill>
              </a:rPr>
              <a:t>Reference: ISCBC 2014, Invasive Species Toolkit for Local Government</a:t>
            </a:r>
            <a:endParaRPr lang="en-CA" sz="1600" b="1" dirty="0">
              <a:solidFill>
                <a:schemeClr val="bg1"/>
              </a:solidFill>
            </a:endParaRPr>
          </a:p>
        </p:txBody>
      </p:sp>
      <p:graphicFrame>
        <p:nvGraphicFramePr>
          <p:cNvPr id="15" name="Diagram 14"/>
          <p:cNvGraphicFramePr/>
          <p:nvPr>
            <p:extLst>
              <p:ext uri="{D42A27DB-BD31-4B8C-83A1-F6EECF244321}">
                <p14:modId xmlns:p14="http://schemas.microsoft.com/office/powerpoint/2010/main" val="768293347"/>
              </p:ext>
            </p:extLst>
          </p:nvPr>
        </p:nvGraphicFramePr>
        <p:xfrm>
          <a:off x="2819400" y="1227186"/>
          <a:ext cx="6934200" cy="4945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3981128" y="6172200"/>
            <a:ext cx="4019872" cy="369332"/>
          </a:xfrm>
          <a:prstGeom prst="rect">
            <a:avLst/>
          </a:prstGeom>
          <a:noFill/>
        </p:spPr>
        <p:txBody>
          <a:bodyPr wrap="square" rtlCol="0">
            <a:spAutoFit/>
          </a:bodyPr>
          <a:lstStyle/>
          <a:p>
            <a:r>
              <a:rPr lang="en-CA" dirty="0" smtClean="0"/>
              <a:t>Total: 111 land managers engaged</a:t>
            </a:r>
            <a:endParaRPr lang="en-CA" dirty="0"/>
          </a:p>
        </p:txBody>
      </p:sp>
    </p:spTree>
    <p:extLst>
      <p:ext uri="{BB962C8B-B14F-4D97-AF65-F5344CB8AC3E}">
        <p14:creationId xmlns:p14="http://schemas.microsoft.com/office/powerpoint/2010/main" val="1112319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txBox="1">
            <a:spLocks noGrp="1"/>
          </p:cNvSpPr>
          <p:nvPr/>
        </p:nvSpPr>
        <p:spPr bwMode="auto">
          <a:xfrm>
            <a:off x="6781800" y="6245225"/>
            <a:ext cx="2133600" cy="476250"/>
          </a:xfrm>
          <a:prstGeom prst="rect">
            <a:avLst/>
          </a:prstGeom>
          <a:noFill/>
          <a:ln>
            <a:miter lim="800000"/>
            <a:headEnd/>
            <a:tailEnd/>
          </a:ln>
        </p:spPr>
        <p:txBody>
          <a:bodyPr/>
          <a:lstStyle/>
          <a:p>
            <a:pPr algn="r">
              <a:defRPr/>
            </a:pPr>
            <a:fld id="{9C177698-66B9-4290-A095-77AED89105E9}" type="slidenum">
              <a:rPr lang="en-CA" sz="1400">
                <a:latin typeface="+mj-lt"/>
              </a:rPr>
              <a:pPr algn="r">
                <a:defRPr/>
              </a:pPr>
              <a:t>17</a:t>
            </a:fld>
            <a:endParaRPr lang="en-CA" sz="1400">
              <a:latin typeface="+mj-lt"/>
            </a:endParaRPr>
          </a:p>
        </p:txBody>
      </p:sp>
      <p:sp>
        <p:nvSpPr>
          <p:cNvPr id="2" name="Title 1"/>
          <p:cNvSpPr>
            <a:spLocks noGrp="1"/>
          </p:cNvSpPr>
          <p:nvPr>
            <p:ph type="title"/>
          </p:nvPr>
        </p:nvSpPr>
        <p:spPr>
          <a:xfrm>
            <a:off x="1026724" y="638175"/>
            <a:ext cx="7024744" cy="1143000"/>
          </a:xfrm>
        </p:spPr>
        <p:txBody>
          <a:bodyPr/>
          <a:lstStyle/>
          <a:p>
            <a:r>
              <a:rPr lang="en-CA" b="1" dirty="0" smtClean="0"/>
              <a:t>Regional District Priorities</a:t>
            </a:r>
            <a:endParaRPr lang="en-CA" b="1" dirty="0"/>
          </a:p>
        </p:txBody>
      </p:sp>
      <p:pic>
        <p:nvPicPr>
          <p:cNvPr id="65540" name="Picture 8"/>
          <p:cNvPicPr>
            <a:picLocks noChangeAspect="1" noChangeArrowheads="1"/>
          </p:cNvPicPr>
          <p:nvPr/>
        </p:nvPicPr>
        <p:blipFill rotWithShape="1">
          <a:blip r:embed="rId3"/>
          <a:srcRect l="4495" t="16100" r="10629" b="13469"/>
          <a:stretch/>
        </p:blipFill>
        <p:spPr bwMode="auto">
          <a:xfrm>
            <a:off x="1026724" y="2062162"/>
            <a:ext cx="6840537" cy="3621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93" y="-105916"/>
            <a:ext cx="4876800" cy="1143000"/>
          </a:xfrm>
        </p:spPr>
        <p:txBody>
          <a:bodyPr>
            <a:normAutofit/>
          </a:bodyPr>
          <a:lstStyle/>
          <a:p>
            <a:r>
              <a:rPr lang="en-CA" sz="3600" b="1" dirty="0" smtClean="0"/>
              <a:t>SUCCESS STORIES</a:t>
            </a:r>
            <a:endParaRPr lang="en-CA" sz="3600" b="1" dirty="0"/>
          </a:p>
        </p:txBody>
      </p:sp>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285861" y="3624605"/>
            <a:ext cx="4143884" cy="2685460"/>
          </a:xfrm>
          <a:prstGeom prst="rect">
            <a:avLst/>
          </a:prstGeom>
          <a:noFill/>
          <a:ln w="9525">
            <a:solidFill>
              <a:srgbClr val="000000"/>
            </a:solid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752600"/>
            <a:ext cx="4419600" cy="1588997"/>
          </a:xfrm>
          <a:prstGeom prst="rect">
            <a:avLst/>
          </a:prstGeom>
        </p:spPr>
      </p:pic>
      <p:sp>
        <p:nvSpPr>
          <p:cNvPr id="15" name="Pentagon 14"/>
          <p:cNvSpPr/>
          <p:nvPr/>
        </p:nvSpPr>
        <p:spPr>
          <a:xfrm>
            <a:off x="611337" y="2652700"/>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Landowner/Manager Incentives</a:t>
            </a:r>
          </a:p>
        </p:txBody>
      </p:sp>
      <p:sp>
        <p:nvSpPr>
          <p:cNvPr id="16" name="Pentagon 15"/>
          <p:cNvSpPr/>
          <p:nvPr/>
        </p:nvSpPr>
        <p:spPr>
          <a:xfrm>
            <a:off x="611337" y="330077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Early Detection, Rapid Response</a:t>
            </a:r>
          </a:p>
        </p:txBody>
      </p:sp>
      <p:sp>
        <p:nvSpPr>
          <p:cNvPr id="17" name="Pentagon 16"/>
          <p:cNvSpPr/>
          <p:nvPr/>
        </p:nvSpPr>
        <p:spPr>
          <a:xfrm>
            <a:off x="611337" y="3948844"/>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Inventory and Data Management</a:t>
            </a:r>
          </a:p>
        </p:txBody>
      </p:sp>
      <p:sp>
        <p:nvSpPr>
          <p:cNvPr id="18" name="Pentagon 17"/>
          <p:cNvSpPr/>
          <p:nvPr/>
        </p:nvSpPr>
        <p:spPr>
          <a:xfrm>
            <a:off x="611337" y="4596916"/>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Prioritize/Plan</a:t>
            </a:r>
          </a:p>
        </p:txBody>
      </p:sp>
      <p:sp>
        <p:nvSpPr>
          <p:cNvPr id="19" name="Pentagon 18"/>
          <p:cNvSpPr/>
          <p:nvPr/>
        </p:nvSpPr>
        <p:spPr>
          <a:xfrm>
            <a:off x="611337" y="5244988"/>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Treatment, Disposal and Monitoring</a:t>
            </a:r>
          </a:p>
        </p:txBody>
      </p:sp>
      <p:sp>
        <p:nvSpPr>
          <p:cNvPr id="20" name="Pentagon 19"/>
          <p:cNvSpPr/>
          <p:nvPr/>
        </p:nvSpPr>
        <p:spPr>
          <a:xfrm>
            <a:off x="611337" y="5893060"/>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Regulations</a:t>
            </a:r>
          </a:p>
        </p:txBody>
      </p:sp>
      <p:sp>
        <p:nvSpPr>
          <p:cNvPr id="21" name="Pentagon 20"/>
          <p:cNvSpPr/>
          <p:nvPr/>
        </p:nvSpPr>
        <p:spPr>
          <a:xfrm>
            <a:off x="611337" y="1356556"/>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Public Outreach/Education</a:t>
            </a:r>
          </a:p>
        </p:txBody>
      </p:sp>
      <p:sp>
        <p:nvSpPr>
          <p:cNvPr id="22" name="Pentagon 21"/>
          <p:cNvSpPr/>
          <p:nvPr/>
        </p:nvSpPr>
        <p:spPr>
          <a:xfrm>
            <a:off x="600993" y="2004628"/>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Prevention</a:t>
            </a:r>
          </a:p>
        </p:txBody>
      </p:sp>
    </p:spTree>
    <p:extLst>
      <p:ext uri="{BB962C8B-B14F-4D97-AF65-F5344CB8AC3E}">
        <p14:creationId xmlns:p14="http://schemas.microsoft.com/office/powerpoint/2010/main" val="1070571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93" y="-105916"/>
            <a:ext cx="4876800" cy="1143000"/>
          </a:xfrm>
        </p:spPr>
        <p:txBody>
          <a:bodyPr>
            <a:normAutofit/>
          </a:bodyPr>
          <a:lstStyle/>
          <a:p>
            <a:r>
              <a:rPr lang="en-CA" sz="3600" b="1" dirty="0" smtClean="0"/>
              <a:t>SUCCESS STORIES</a:t>
            </a:r>
            <a:endParaRPr lang="en-CA" sz="3600" b="1" dirty="0"/>
          </a:p>
        </p:txBody>
      </p:sp>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806782" y="1121881"/>
            <a:ext cx="3375025" cy="2886182"/>
          </a:xfrm>
          <a:prstGeom prst="rect">
            <a:avLst/>
          </a:prstGeom>
          <a:noFill/>
          <a:ln w="9525">
            <a:solidFill>
              <a:srgbClr val="000000"/>
            </a:solidFill>
            <a:miter lim="800000"/>
            <a:headEnd/>
            <a:tailEnd/>
          </a:ln>
        </p:spPr>
      </p:pic>
      <p:sp>
        <p:nvSpPr>
          <p:cNvPr id="30" name="Pentagon 29"/>
          <p:cNvSpPr/>
          <p:nvPr/>
        </p:nvSpPr>
        <p:spPr>
          <a:xfrm>
            <a:off x="620481" y="2544688"/>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Landowner/Manager Incentives</a:t>
            </a:r>
          </a:p>
        </p:txBody>
      </p:sp>
      <p:sp>
        <p:nvSpPr>
          <p:cNvPr id="31" name="Pentagon 30"/>
          <p:cNvSpPr/>
          <p:nvPr/>
        </p:nvSpPr>
        <p:spPr>
          <a:xfrm>
            <a:off x="620481" y="3192760"/>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Early Detection, Rapid Response</a:t>
            </a:r>
          </a:p>
        </p:txBody>
      </p:sp>
      <p:sp>
        <p:nvSpPr>
          <p:cNvPr id="32" name="Pentagon 31"/>
          <p:cNvSpPr/>
          <p:nvPr/>
        </p:nvSpPr>
        <p:spPr>
          <a:xfrm>
            <a:off x="620481" y="384083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Inventory and Data Management</a:t>
            </a:r>
          </a:p>
        </p:txBody>
      </p:sp>
      <p:sp>
        <p:nvSpPr>
          <p:cNvPr id="33" name="Pentagon 32"/>
          <p:cNvSpPr/>
          <p:nvPr/>
        </p:nvSpPr>
        <p:spPr>
          <a:xfrm>
            <a:off x="620481" y="4488904"/>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Prioritize/Plan</a:t>
            </a:r>
          </a:p>
        </p:txBody>
      </p:sp>
      <p:sp>
        <p:nvSpPr>
          <p:cNvPr id="34" name="Pentagon 33"/>
          <p:cNvSpPr/>
          <p:nvPr/>
        </p:nvSpPr>
        <p:spPr>
          <a:xfrm>
            <a:off x="620481" y="5136976"/>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Treatment, Disposal, Monitoring and  Restoration</a:t>
            </a:r>
          </a:p>
        </p:txBody>
      </p:sp>
      <p:sp>
        <p:nvSpPr>
          <p:cNvPr id="35" name="Pentagon 34"/>
          <p:cNvSpPr/>
          <p:nvPr/>
        </p:nvSpPr>
        <p:spPr>
          <a:xfrm>
            <a:off x="620481" y="5785048"/>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Regulations</a:t>
            </a:r>
          </a:p>
        </p:txBody>
      </p:sp>
      <p:sp>
        <p:nvSpPr>
          <p:cNvPr id="36" name="Pentagon 35"/>
          <p:cNvSpPr/>
          <p:nvPr/>
        </p:nvSpPr>
        <p:spPr>
          <a:xfrm>
            <a:off x="620481" y="1248544"/>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Public Outreach/Education</a:t>
            </a:r>
          </a:p>
        </p:txBody>
      </p:sp>
      <p:sp>
        <p:nvSpPr>
          <p:cNvPr id="37" name="Pentagon 36"/>
          <p:cNvSpPr/>
          <p:nvPr/>
        </p:nvSpPr>
        <p:spPr>
          <a:xfrm>
            <a:off x="610137" y="1896616"/>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Prevention</a:t>
            </a: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345" y="5016190"/>
            <a:ext cx="4305901" cy="1524213"/>
          </a:xfrm>
          <a:prstGeom prst="rect">
            <a:avLst/>
          </a:prstGeom>
        </p:spPr>
      </p:pic>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b="86704"/>
          <a:stretch/>
        </p:blipFill>
        <p:spPr>
          <a:xfrm>
            <a:off x="4323401" y="5641032"/>
            <a:ext cx="4382112" cy="759964"/>
          </a:xfrm>
          <a:prstGeom prst="rect">
            <a:avLst/>
          </a:prstGeom>
        </p:spPr>
      </p:pic>
      <p:sp>
        <p:nvSpPr>
          <p:cNvPr id="40" name="TextBox 39"/>
          <p:cNvSpPr txBox="1"/>
          <p:nvPr/>
        </p:nvSpPr>
        <p:spPr>
          <a:xfrm>
            <a:off x="4459423" y="4092860"/>
            <a:ext cx="4110068" cy="923330"/>
          </a:xfrm>
          <a:prstGeom prst="rect">
            <a:avLst/>
          </a:prstGeom>
          <a:solidFill>
            <a:srgbClr val="0070C0"/>
          </a:solidFill>
          <a:effectLst>
            <a:outerShdw blurRad="152400" dist="317500" dir="5400000" sx="90000" sy="-19000" rotWithShape="0">
              <a:prstClr val="black">
                <a:alpha val="15000"/>
              </a:prstClr>
            </a:outerShdw>
          </a:effectLst>
        </p:spPr>
        <p:txBody>
          <a:bodyPr wrap="square" rtlCol="0">
            <a:spAutoFit/>
          </a:bodyPr>
          <a:lstStyle/>
          <a:p>
            <a:r>
              <a:rPr lang="en-CA" b="1" dirty="0" smtClean="0">
                <a:solidFill>
                  <a:schemeClr val="bg1">
                    <a:lumMod val="95000"/>
                  </a:schemeClr>
                </a:solidFill>
                <a:effectLst>
                  <a:outerShdw blurRad="38100" dist="38100" dir="2700000" algn="tl">
                    <a:srgbClr val="000000">
                      <a:alpha val="43137"/>
                    </a:srgbClr>
                  </a:outerShdw>
                </a:effectLst>
              </a:rPr>
              <a:t>“Get your Knotweed and Giant Hogweed treated for FREE by a Invasive Species Professional”</a:t>
            </a:r>
          </a:p>
        </p:txBody>
      </p:sp>
    </p:spTree>
    <p:extLst>
      <p:ext uri="{BB962C8B-B14F-4D97-AF65-F5344CB8AC3E}">
        <p14:creationId xmlns:p14="http://schemas.microsoft.com/office/powerpoint/2010/main" val="1633217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ChangeArrowheads="1"/>
          </p:cNvSpPr>
          <p:nvPr/>
        </p:nvSpPr>
        <p:spPr bwMode="auto">
          <a:xfrm>
            <a:off x="678836" y="1269069"/>
            <a:ext cx="6231194" cy="707886"/>
          </a:xfrm>
          <a:prstGeom prst="rect">
            <a:avLst/>
          </a:prstGeom>
          <a:noFill/>
          <a:ln w="9525">
            <a:noFill/>
            <a:miter lim="800000"/>
            <a:headEnd/>
            <a:tailEnd/>
          </a:ln>
        </p:spPr>
        <p:txBody>
          <a:bodyPr wrap="none">
            <a:spAutoFit/>
          </a:bodyPr>
          <a:lstStyle/>
          <a:p>
            <a:pPr algn="ctr">
              <a:spcBef>
                <a:spcPct val="20000"/>
              </a:spcBef>
            </a:pPr>
            <a:r>
              <a:rPr lang="en-CA" sz="4000" b="1" dirty="0">
                <a:solidFill>
                  <a:schemeClr val="accent1"/>
                </a:solidFill>
                <a:latin typeface="+mj-lt"/>
                <a:cs typeface="Arial" charset="0"/>
              </a:rPr>
              <a:t>Invasive Species Review</a:t>
            </a:r>
          </a:p>
        </p:txBody>
      </p:sp>
      <p:sp>
        <p:nvSpPr>
          <p:cNvPr id="5123" name="Rectangle 6"/>
          <p:cNvSpPr txBox="1">
            <a:spLocks noChangeArrowheads="1"/>
          </p:cNvSpPr>
          <p:nvPr/>
        </p:nvSpPr>
        <p:spPr bwMode="auto">
          <a:xfrm>
            <a:off x="4343400" y="2214563"/>
            <a:ext cx="4114800" cy="2808287"/>
          </a:xfrm>
          <a:prstGeom prst="rect">
            <a:avLst/>
          </a:prstGeom>
          <a:solidFill>
            <a:schemeClr val="bg1">
              <a:alpha val="67842"/>
            </a:schemeClr>
          </a:solidFill>
          <a:ln w="9525">
            <a:noFill/>
            <a:miter lim="800000"/>
            <a:headEnd/>
            <a:tailEnd/>
          </a:ln>
        </p:spPr>
        <p:txBody>
          <a:bodyPr/>
          <a:lstStyle/>
          <a:p>
            <a:pPr marL="342900" indent="-342900">
              <a:spcBef>
                <a:spcPct val="20000"/>
              </a:spcBef>
              <a:buFontTx/>
              <a:buChar char="•"/>
            </a:pPr>
            <a:r>
              <a:rPr lang="en-CA" sz="2800" dirty="0">
                <a:cs typeface="Arial" charset="0"/>
              </a:rPr>
              <a:t>Non-native, no natural predators, establish quickly, competitive </a:t>
            </a:r>
          </a:p>
          <a:p>
            <a:pPr marL="342900" indent="-342900">
              <a:spcBef>
                <a:spcPct val="20000"/>
              </a:spcBef>
              <a:buFontTx/>
              <a:buChar char="•"/>
            </a:pPr>
            <a:r>
              <a:rPr lang="en-CA" sz="2800" dirty="0">
                <a:cs typeface="Arial" charset="0"/>
              </a:rPr>
              <a:t>Negative impacts</a:t>
            </a:r>
          </a:p>
          <a:p>
            <a:pPr marL="1390650" lvl="2" indent="-533400">
              <a:spcBef>
                <a:spcPct val="20000"/>
              </a:spcBef>
              <a:buFontTx/>
              <a:buChar char="•"/>
            </a:pPr>
            <a:r>
              <a:rPr lang="en-CA" sz="2400" dirty="0">
                <a:cs typeface="Arial" charset="0"/>
              </a:rPr>
              <a:t>Public health</a:t>
            </a:r>
          </a:p>
          <a:p>
            <a:pPr marL="1390650" lvl="2" indent="-533400">
              <a:spcBef>
                <a:spcPct val="20000"/>
              </a:spcBef>
              <a:buFontTx/>
              <a:buChar char="•"/>
            </a:pPr>
            <a:r>
              <a:rPr lang="en-CA" sz="2400" dirty="0">
                <a:cs typeface="Arial" charset="0"/>
              </a:rPr>
              <a:t>Environment</a:t>
            </a:r>
          </a:p>
          <a:p>
            <a:pPr marL="1390650" lvl="2" indent="-533400">
              <a:spcBef>
                <a:spcPct val="20000"/>
              </a:spcBef>
              <a:buFontTx/>
              <a:buChar char="•"/>
            </a:pPr>
            <a:r>
              <a:rPr lang="en-CA" sz="2400" dirty="0">
                <a:cs typeface="Arial" charset="0"/>
              </a:rPr>
              <a:t>Economic</a:t>
            </a:r>
          </a:p>
        </p:txBody>
      </p:sp>
      <p:grpSp>
        <p:nvGrpSpPr>
          <p:cNvPr id="30723" name="Group 18"/>
          <p:cNvGrpSpPr>
            <a:grpSpLocks/>
          </p:cNvGrpSpPr>
          <p:nvPr/>
        </p:nvGrpSpPr>
        <p:grpSpPr bwMode="auto">
          <a:xfrm>
            <a:off x="495156" y="3505200"/>
            <a:ext cx="7272708" cy="2933314"/>
            <a:chOff x="481" y="2250"/>
            <a:chExt cx="4414" cy="1808"/>
          </a:xfrm>
        </p:grpSpPr>
        <p:grpSp>
          <p:nvGrpSpPr>
            <p:cNvPr id="30726" name="Group 13"/>
            <p:cNvGrpSpPr>
              <a:grpSpLocks/>
            </p:cNvGrpSpPr>
            <p:nvPr/>
          </p:nvGrpSpPr>
          <p:grpSpPr bwMode="auto">
            <a:xfrm>
              <a:off x="481" y="2250"/>
              <a:ext cx="2343" cy="1808"/>
              <a:chOff x="2510" y="2172"/>
              <a:chExt cx="2621" cy="1882"/>
            </a:xfrm>
          </p:grpSpPr>
          <p:pic>
            <p:nvPicPr>
              <p:cNvPr id="30728" name="Picture 9" descr="yellowarch_env"/>
              <p:cNvPicPr>
                <a:picLocks noChangeAspect="1" noChangeArrowheads="1"/>
              </p:cNvPicPr>
              <p:nvPr/>
            </p:nvPicPr>
            <p:blipFill>
              <a:blip r:embed="rId3"/>
              <a:srcRect/>
              <a:stretch>
                <a:fillRect/>
              </a:stretch>
            </p:blipFill>
            <p:spPr bwMode="auto">
              <a:xfrm>
                <a:off x="2510" y="2289"/>
                <a:ext cx="2621" cy="1765"/>
              </a:xfrm>
              <a:prstGeom prst="rect">
                <a:avLst/>
              </a:prstGeom>
              <a:noFill/>
              <a:ln w="9525">
                <a:solidFill>
                  <a:schemeClr val="bg1"/>
                </a:solidFill>
                <a:miter lim="800000"/>
                <a:headEnd/>
                <a:tailEnd/>
              </a:ln>
            </p:spPr>
          </p:pic>
          <p:sp>
            <p:nvSpPr>
              <p:cNvPr id="30729" name="Text Box 10"/>
              <p:cNvSpPr txBox="1">
                <a:spLocks noChangeArrowheads="1"/>
              </p:cNvSpPr>
              <p:nvPr/>
            </p:nvSpPr>
            <p:spPr bwMode="auto">
              <a:xfrm>
                <a:off x="2576" y="2172"/>
                <a:ext cx="2495" cy="235"/>
              </a:xfrm>
              <a:prstGeom prst="rect">
                <a:avLst/>
              </a:prstGeom>
              <a:noFill/>
              <a:ln w="9525">
                <a:noFill/>
                <a:miter lim="800000"/>
                <a:headEnd/>
                <a:tailEnd/>
              </a:ln>
            </p:spPr>
            <p:txBody>
              <a:bodyPr>
                <a:spAutoFit/>
              </a:bodyPr>
              <a:lstStyle/>
              <a:p>
                <a:pPr algn="r">
                  <a:spcBef>
                    <a:spcPct val="50000"/>
                  </a:spcBef>
                </a:pPr>
                <a:r>
                  <a:rPr lang="en-CA" i="1">
                    <a:solidFill>
                      <a:schemeClr val="bg1"/>
                    </a:solidFill>
                    <a:cs typeface="Arial" charset="0"/>
                  </a:rPr>
                  <a:t>Paul A. Graham</a:t>
                </a:r>
              </a:p>
            </p:txBody>
          </p:sp>
        </p:grpSp>
        <p:sp>
          <p:nvSpPr>
            <p:cNvPr id="30727" name="Text Box 14"/>
            <p:cNvSpPr txBox="1">
              <a:spLocks noChangeArrowheads="1"/>
            </p:cNvSpPr>
            <p:nvPr/>
          </p:nvSpPr>
          <p:spPr bwMode="auto">
            <a:xfrm>
              <a:off x="2831" y="3550"/>
              <a:ext cx="2064" cy="470"/>
            </a:xfrm>
            <a:prstGeom prst="rect">
              <a:avLst/>
            </a:prstGeom>
            <a:noFill/>
            <a:ln w="9525">
              <a:noFill/>
              <a:miter lim="800000"/>
              <a:headEnd/>
              <a:tailEnd/>
            </a:ln>
          </p:spPr>
          <p:txBody>
            <a:bodyPr>
              <a:spAutoFit/>
            </a:bodyPr>
            <a:lstStyle/>
            <a:p>
              <a:r>
                <a:rPr lang="en-CA" sz="2000" i="1" dirty="0" err="1">
                  <a:solidFill>
                    <a:schemeClr val="bg1">
                      <a:lumMod val="50000"/>
                    </a:schemeClr>
                  </a:solidFill>
                  <a:cs typeface="Arial" charset="0"/>
                </a:rPr>
                <a:t>Lamiastrum</a:t>
              </a:r>
              <a:r>
                <a:rPr lang="en-CA" sz="2000" i="1" dirty="0">
                  <a:solidFill>
                    <a:schemeClr val="bg1">
                      <a:lumMod val="50000"/>
                    </a:schemeClr>
                  </a:solidFill>
                  <a:cs typeface="Arial" charset="0"/>
                </a:rPr>
                <a:t> </a:t>
              </a:r>
              <a:r>
                <a:rPr lang="en-CA" sz="2000" i="1" dirty="0" err="1">
                  <a:solidFill>
                    <a:schemeClr val="bg1">
                      <a:lumMod val="50000"/>
                    </a:schemeClr>
                  </a:solidFill>
                  <a:cs typeface="Arial" charset="0"/>
                </a:rPr>
                <a:t>galeobdolon</a:t>
              </a:r>
              <a:endParaRPr lang="en-CA" sz="2000" i="1" dirty="0">
                <a:solidFill>
                  <a:schemeClr val="bg1">
                    <a:lumMod val="50000"/>
                  </a:schemeClr>
                </a:solidFill>
                <a:cs typeface="Arial" charset="0"/>
              </a:endParaRPr>
            </a:p>
            <a:p>
              <a:r>
                <a:rPr lang="en-CA" sz="2000" dirty="0">
                  <a:solidFill>
                    <a:schemeClr val="bg1">
                      <a:lumMod val="50000"/>
                    </a:schemeClr>
                  </a:solidFill>
                  <a:cs typeface="Arial" charset="0"/>
                </a:rPr>
                <a:t>(Yellow archangel</a:t>
              </a:r>
              <a:r>
                <a:rPr lang="en-CA" sz="2400" dirty="0">
                  <a:solidFill>
                    <a:schemeClr val="bg1">
                      <a:lumMod val="50000"/>
                    </a:schemeClr>
                  </a:solidFill>
                  <a:cs typeface="Arial" charset="0"/>
                </a:rPr>
                <a:t>) </a:t>
              </a:r>
            </a:p>
          </p:txBody>
        </p:sp>
      </p:grpSp>
      <p:sp>
        <p:nvSpPr>
          <p:cNvPr id="5125" name="Rectangle 17"/>
          <p:cNvSpPr>
            <a:spLocks noChangeArrowheads="1"/>
          </p:cNvSpPr>
          <p:nvPr/>
        </p:nvSpPr>
        <p:spPr bwMode="auto">
          <a:xfrm>
            <a:off x="531813" y="2214563"/>
            <a:ext cx="3887787" cy="1616075"/>
          </a:xfrm>
          <a:prstGeom prst="rect">
            <a:avLst/>
          </a:prstGeom>
          <a:solidFill>
            <a:schemeClr val="bg1">
              <a:alpha val="74117"/>
            </a:schemeClr>
          </a:solidFill>
          <a:ln w="9525">
            <a:noFill/>
            <a:miter lim="800000"/>
            <a:headEnd/>
            <a:tailEnd/>
          </a:ln>
        </p:spPr>
        <p:txBody>
          <a:bodyPr/>
          <a:lstStyle/>
          <a:p>
            <a:pPr marL="342900" indent="-342900">
              <a:spcBef>
                <a:spcPct val="20000"/>
              </a:spcBef>
              <a:buFontTx/>
              <a:buChar char="•"/>
            </a:pPr>
            <a:r>
              <a:rPr lang="en-CA" sz="2800" dirty="0" err="1">
                <a:cs typeface="Arial" charset="0"/>
              </a:rPr>
              <a:t>Defn</a:t>
            </a:r>
            <a:r>
              <a:rPr lang="en-CA" sz="2800" dirty="0">
                <a:cs typeface="Arial" charset="0"/>
              </a:rPr>
              <a:t>.: Alien Invasive Species (AIS)</a:t>
            </a:r>
          </a:p>
          <a:p>
            <a:pPr marL="342900" indent="-342900">
              <a:spcBef>
                <a:spcPct val="20000"/>
              </a:spcBef>
              <a:buFontTx/>
              <a:buChar char="•"/>
            </a:pPr>
            <a:r>
              <a:rPr lang="en-CA" sz="2800" dirty="0">
                <a:cs typeface="Arial" charset="0"/>
              </a:rPr>
              <a:t>Causing harm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33400" y="1066800"/>
            <a:ext cx="8045450" cy="4525963"/>
          </a:xfrm>
        </p:spPr>
      </p:pic>
    </p:spTree>
    <p:extLst>
      <p:ext uri="{BB962C8B-B14F-4D97-AF65-F5344CB8AC3E}">
        <p14:creationId xmlns:p14="http://schemas.microsoft.com/office/powerpoint/2010/main" val="4195713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93" y="-105916"/>
            <a:ext cx="4876800" cy="1143000"/>
          </a:xfrm>
        </p:spPr>
        <p:txBody>
          <a:bodyPr>
            <a:normAutofit/>
          </a:bodyPr>
          <a:lstStyle/>
          <a:p>
            <a:r>
              <a:rPr lang="en-CA" sz="3600" b="1" dirty="0" smtClean="0"/>
              <a:t>SUCCESS STORIES</a:t>
            </a:r>
            <a:endParaRPr lang="en-CA" sz="3600" b="1" dirty="0"/>
          </a:p>
        </p:txBody>
      </p:sp>
      <p:pic>
        <p:nvPicPr>
          <p:cNvPr id="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4806782" y="1299338"/>
            <a:ext cx="3375025" cy="2531268"/>
          </a:xfrm>
          <a:prstGeom prst="rect">
            <a:avLst/>
          </a:prstGeom>
          <a:noFill/>
          <a:ln w="9525">
            <a:solidFill>
              <a:srgbClr val="000000"/>
            </a:solidFill>
            <a:miter lim="800000"/>
            <a:headEnd/>
            <a:tailEnd/>
          </a:ln>
        </p:spPr>
      </p:pic>
      <p:sp>
        <p:nvSpPr>
          <p:cNvPr id="30" name="Pentagon 29"/>
          <p:cNvSpPr/>
          <p:nvPr/>
        </p:nvSpPr>
        <p:spPr>
          <a:xfrm>
            <a:off x="620481" y="2544688"/>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Landowner/Manager Incentives</a:t>
            </a:r>
          </a:p>
        </p:txBody>
      </p:sp>
      <p:sp>
        <p:nvSpPr>
          <p:cNvPr id="31" name="Pentagon 30"/>
          <p:cNvSpPr/>
          <p:nvPr/>
        </p:nvSpPr>
        <p:spPr>
          <a:xfrm>
            <a:off x="620481" y="3192760"/>
            <a:ext cx="3394720" cy="504056"/>
          </a:xfrm>
          <a:prstGeom prst="homePlate">
            <a:avLst/>
          </a:prstGeom>
          <a:solidFill>
            <a:srgbClr val="3380AF"/>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Early Detection, Rapid Response</a:t>
            </a:r>
          </a:p>
        </p:txBody>
      </p:sp>
      <p:sp>
        <p:nvSpPr>
          <p:cNvPr id="32" name="Pentagon 31"/>
          <p:cNvSpPr/>
          <p:nvPr/>
        </p:nvSpPr>
        <p:spPr>
          <a:xfrm>
            <a:off x="620481" y="384083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Inventory and Data Management</a:t>
            </a:r>
          </a:p>
        </p:txBody>
      </p:sp>
      <p:sp>
        <p:nvSpPr>
          <p:cNvPr id="33" name="Pentagon 32"/>
          <p:cNvSpPr/>
          <p:nvPr/>
        </p:nvSpPr>
        <p:spPr>
          <a:xfrm>
            <a:off x="620481" y="4488904"/>
            <a:ext cx="3394720" cy="504056"/>
          </a:xfrm>
          <a:prstGeom prst="homePlate">
            <a:avLst/>
          </a:prstGeom>
          <a:solidFill>
            <a:srgbClr val="3380AF"/>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Prioritize/Plan</a:t>
            </a:r>
          </a:p>
        </p:txBody>
      </p:sp>
      <p:sp>
        <p:nvSpPr>
          <p:cNvPr id="34" name="Pentagon 33"/>
          <p:cNvSpPr/>
          <p:nvPr/>
        </p:nvSpPr>
        <p:spPr>
          <a:xfrm>
            <a:off x="620481" y="5136976"/>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Treatment, Disposal, Monitoring and  Restoration</a:t>
            </a:r>
          </a:p>
        </p:txBody>
      </p:sp>
      <p:sp>
        <p:nvSpPr>
          <p:cNvPr id="35" name="Pentagon 34"/>
          <p:cNvSpPr/>
          <p:nvPr/>
        </p:nvSpPr>
        <p:spPr>
          <a:xfrm>
            <a:off x="620481" y="5785048"/>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Regulations</a:t>
            </a:r>
          </a:p>
        </p:txBody>
      </p:sp>
      <p:sp>
        <p:nvSpPr>
          <p:cNvPr id="36" name="Pentagon 35"/>
          <p:cNvSpPr/>
          <p:nvPr/>
        </p:nvSpPr>
        <p:spPr>
          <a:xfrm>
            <a:off x="620481" y="1248544"/>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Public Outreach/Education</a:t>
            </a:r>
          </a:p>
        </p:txBody>
      </p:sp>
      <p:sp>
        <p:nvSpPr>
          <p:cNvPr id="37" name="Pentagon 36"/>
          <p:cNvSpPr/>
          <p:nvPr/>
        </p:nvSpPr>
        <p:spPr>
          <a:xfrm>
            <a:off x="610137" y="1896616"/>
            <a:ext cx="3394720" cy="504056"/>
          </a:xfrm>
          <a:prstGeom prst="homePlate">
            <a:avLst/>
          </a:prstGeom>
          <a:solidFill>
            <a:srgbClr val="3380AF"/>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Prevention</a:t>
            </a:r>
          </a:p>
        </p:txBody>
      </p:sp>
      <p:sp>
        <p:nvSpPr>
          <p:cNvPr id="3" name="TextBox 2"/>
          <p:cNvSpPr txBox="1"/>
          <p:nvPr/>
        </p:nvSpPr>
        <p:spPr>
          <a:xfrm>
            <a:off x="4806782" y="4344888"/>
            <a:ext cx="3499018" cy="2031325"/>
          </a:xfrm>
          <a:prstGeom prst="rect">
            <a:avLst/>
          </a:prstGeom>
          <a:noFill/>
        </p:spPr>
        <p:txBody>
          <a:bodyPr wrap="square" rtlCol="0">
            <a:spAutoFit/>
          </a:bodyPr>
          <a:lstStyle/>
          <a:p>
            <a:r>
              <a:rPr lang="en-CA" dirty="0" smtClean="0"/>
              <a:t>Mount Waddington Regional District and partners (</a:t>
            </a:r>
            <a:r>
              <a:rPr lang="en-CA" dirty="0" err="1" smtClean="0"/>
              <a:t>LoG</a:t>
            </a:r>
            <a:r>
              <a:rPr lang="en-CA" dirty="0" smtClean="0"/>
              <a:t>, </a:t>
            </a:r>
            <a:r>
              <a:rPr lang="en-CA" dirty="0" err="1" smtClean="0"/>
              <a:t>MoTI</a:t>
            </a:r>
            <a:r>
              <a:rPr lang="en-CA" dirty="0"/>
              <a:t> </a:t>
            </a:r>
            <a:r>
              <a:rPr lang="en-CA" dirty="0" smtClean="0"/>
              <a:t>and First Nations): Knotweed control and job skills training (Min. Social Development) </a:t>
            </a:r>
          </a:p>
          <a:p>
            <a:endParaRPr lang="en-CA" dirty="0"/>
          </a:p>
          <a:p>
            <a:r>
              <a:rPr lang="en-CA" dirty="0" smtClean="0"/>
              <a:t>Gas tax funding!</a:t>
            </a:r>
            <a:endParaRPr lang="en-CA" dirty="0"/>
          </a:p>
        </p:txBody>
      </p:sp>
    </p:spTree>
    <p:extLst>
      <p:ext uri="{BB962C8B-B14F-4D97-AF65-F5344CB8AC3E}">
        <p14:creationId xmlns:p14="http://schemas.microsoft.com/office/powerpoint/2010/main" val="1334548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519110" cy="1143000"/>
          </a:xfrm>
        </p:spPr>
        <p:txBody>
          <a:bodyPr>
            <a:normAutofit/>
          </a:bodyPr>
          <a:lstStyle/>
          <a:p>
            <a:r>
              <a:rPr lang="en-CA" sz="3600" b="1" dirty="0" smtClean="0"/>
              <a:t>SUCCESS STORIES</a:t>
            </a:r>
            <a:endParaRPr lang="en-CA" sz="36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366" y="1388720"/>
            <a:ext cx="4315427" cy="3248478"/>
          </a:xfrm>
          <a:prstGeom prst="rect">
            <a:avLst/>
          </a:prstGeom>
        </p:spPr>
      </p:pic>
      <p:sp>
        <p:nvSpPr>
          <p:cNvPr id="10" name="TextBox 9"/>
          <p:cNvSpPr txBox="1"/>
          <p:nvPr/>
        </p:nvSpPr>
        <p:spPr>
          <a:xfrm>
            <a:off x="4096781" y="4912656"/>
            <a:ext cx="4516596" cy="1477328"/>
          </a:xfrm>
          <a:prstGeom prst="rect">
            <a:avLst/>
          </a:prstGeom>
          <a:noFill/>
        </p:spPr>
        <p:txBody>
          <a:bodyPr wrap="square" rtlCol="0">
            <a:spAutoFit/>
          </a:bodyPr>
          <a:lstStyle/>
          <a:p>
            <a:r>
              <a:rPr lang="en-CA" dirty="0" smtClean="0"/>
              <a:t>Burnboss.com  </a:t>
            </a:r>
          </a:p>
          <a:p>
            <a:r>
              <a:rPr lang="en-CA" dirty="0" smtClean="0"/>
              <a:t>Trailer mounted curtain burner </a:t>
            </a:r>
          </a:p>
          <a:p>
            <a:endParaRPr lang="en-CA" dirty="0"/>
          </a:p>
          <a:p>
            <a:r>
              <a:rPr lang="en-CA" dirty="0" smtClean="0"/>
              <a:t>Partnership: PRRD, City of PR, </a:t>
            </a:r>
          </a:p>
          <a:p>
            <a:r>
              <a:rPr lang="en-CA" dirty="0" err="1" smtClean="0"/>
              <a:t>Tl’amine</a:t>
            </a:r>
            <a:r>
              <a:rPr lang="en-CA" dirty="0" smtClean="0"/>
              <a:t> FN</a:t>
            </a:r>
            <a:endParaRPr lang="en-CA" dirty="0"/>
          </a:p>
        </p:txBody>
      </p:sp>
      <p:sp>
        <p:nvSpPr>
          <p:cNvPr id="11" name="Pentagon 10"/>
          <p:cNvSpPr/>
          <p:nvPr/>
        </p:nvSpPr>
        <p:spPr>
          <a:xfrm>
            <a:off x="553272" y="2440954"/>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Landowner/Manager Incentives</a:t>
            </a:r>
          </a:p>
        </p:txBody>
      </p:sp>
      <p:sp>
        <p:nvSpPr>
          <p:cNvPr id="12" name="Pentagon 11"/>
          <p:cNvSpPr/>
          <p:nvPr/>
        </p:nvSpPr>
        <p:spPr>
          <a:xfrm>
            <a:off x="553272" y="3089026"/>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Early Detection, Rapid Response</a:t>
            </a:r>
          </a:p>
        </p:txBody>
      </p:sp>
      <p:sp>
        <p:nvSpPr>
          <p:cNvPr id="13" name="Pentagon 12"/>
          <p:cNvSpPr/>
          <p:nvPr/>
        </p:nvSpPr>
        <p:spPr>
          <a:xfrm>
            <a:off x="553272" y="3737098"/>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Inventory and Data Management</a:t>
            </a:r>
          </a:p>
        </p:txBody>
      </p:sp>
      <p:sp>
        <p:nvSpPr>
          <p:cNvPr id="14" name="Pentagon 13"/>
          <p:cNvSpPr/>
          <p:nvPr/>
        </p:nvSpPr>
        <p:spPr>
          <a:xfrm>
            <a:off x="553272" y="4385170"/>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Prioritize/Plan</a:t>
            </a:r>
          </a:p>
        </p:txBody>
      </p:sp>
      <p:sp>
        <p:nvSpPr>
          <p:cNvPr id="15" name="Pentagon 14"/>
          <p:cNvSpPr/>
          <p:nvPr/>
        </p:nvSpPr>
        <p:spPr>
          <a:xfrm>
            <a:off x="553272" y="503324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Treatment, Disposal, Monitoring and  Restoration</a:t>
            </a:r>
          </a:p>
        </p:txBody>
      </p:sp>
      <p:sp>
        <p:nvSpPr>
          <p:cNvPr id="16" name="Pentagon 15"/>
          <p:cNvSpPr/>
          <p:nvPr/>
        </p:nvSpPr>
        <p:spPr>
          <a:xfrm>
            <a:off x="553272" y="5681314"/>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Regulations</a:t>
            </a:r>
          </a:p>
        </p:txBody>
      </p:sp>
      <p:sp>
        <p:nvSpPr>
          <p:cNvPr id="17" name="Pentagon 16"/>
          <p:cNvSpPr/>
          <p:nvPr/>
        </p:nvSpPr>
        <p:spPr>
          <a:xfrm>
            <a:off x="553272" y="1144810"/>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Public Outreach/Education</a:t>
            </a:r>
          </a:p>
        </p:txBody>
      </p:sp>
      <p:sp>
        <p:nvSpPr>
          <p:cNvPr id="18" name="Pentagon 17"/>
          <p:cNvSpPr/>
          <p:nvPr/>
        </p:nvSpPr>
        <p:spPr>
          <a:xfrm>
            <a:off x="542928" y="179288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Prevention</a:t>
            </a:r>
          </a:p>
        </p:txBody>
      </p:sp>
    </p:spTree>
    <p:extLst>
      <p:ext uri="{BB962C8B-B14F-4D97-AF65-F5344CB8AC3E}">
        <p14:creationId xmlns:p14="http://schemas.microsoft.com/office/powerpoint/2010/main" val="2096273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519110" cy="1143000"/>
          </a:xfrm>
        </p:spPr>
        <p:txBody>
          <a:bodyPr>
            <a:normAutofit/>
          </a:bodyPr>
          <a:lstStyle/>
          <a:p>
            <a:r>
              <a:rPr lang="en-CA" sz="3600" b="1" dirty="0" smtClean="0"/>
              <a:t>SUCCESS STORIES</a:t>
            </a:r>
            <a:endParaRPr lang="en-CA" sz="36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243" y="1388720"/>
            <a:ext cx="3169673" cy="3248478"/>
          </a:xfrm>
          <a:prstGeom prst="rect">
            <a:avLst/>
          </a:prstGeom>
        </p:spPr>
      </p:pic>
      <p:sp>
        <p:nvSpPr>
          <p:cNvPr id="11" name="Pentagon 10"/>
          <p:cNvSpPr/>
          <p:nvPr/>
        </p:nvSpPr>
        <p:spPr>
          <a:xfrm>
            <a:off x="553272" y="2440954"/>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Landowner/Manager Incentives</a:t>
            </a:r>
          </a:p>
        </p:txBody>
      </p:sp>
      <p:sp>
        <p:nvSpPr>
          <p:cNvPr id="12" name="Pentagon 11"/>
          <p:cNvSpPr/>
          <p:nvPr/>
        </p:nvSpPr>
        <p:spPr>
          <a:xfrm>
            <a:off x="553272" y="3089026"/>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Early Detection, Rapid Response</a:t>
            </a:r>
          </a:p>
        </p:txBody>
      </p:sp>
      <p:sp>
        <p:nvSpPr>
          <p:cNvPr id="13" name="Pentagon 12"/>
          <p:cNvSpPr/>
          <p:nvPr/>
        </p:nvSpPr>
        <p:spPr>
          <a:xfrm>
            <a:off x="553272" y="3737098"/>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Inventory and Data Management</a:t>
            </a:r>
          </a:p>
        </p:txBody>
      </p:sp>
      <p:sp>
        <p:nvSpPr>
          <p:cNvPr id="14" name="Pentagon 13"/>
          <p:cNvSpPr/>
          <p:nvPr/>
        </p:nvSpPr>
        <p:spPr>
          <a:xfrm>
            <a:off x="553272" y="4385170"/>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Prioritize/Plan</a:t>
            </a:r>
          </a:p>
        </p:txBody>
      </p:sp>
      <p:sp>
        <p:nvSpPr>
          <p:cNvPr id="15" name="Pentagon 14"/>
          <p:cNvSpPr/>
          <p:nvPr/>
        </p:nvSpPr>
        <p:spPr>
          <a:xfrm>
            <a:off x="553272" y="5033242"/>
            <a:ext cx="3394720" cy="504056"/>
          </a:xfrm>
          <a:prstGeom prst="homePlate">
            <a:avLst/>
          </a:prstGeom>
          <a:solidFill>
            <a:srgbClr val="3380AF"/>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Treatment, Disposal, Monitoring and  Restoration</a:t>
            </a:r>
          </a:p>
        </p:txBody>
      </p:sp>
      <p:sp>
        <p:nvSpPr>
          <p:cNvPr id="16" name="Pentagon 15"/>
          <p:cNvSpPr/>
          <p:nvPr/>
        </p:nvSpPr>
        <p:spPr>
          <a:xfrm>
            <a:off x="553272" y="5681314"/>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Regulations</a:t>
            </a:r>
          </a:p>
        </p:txBody>
      </p:sp>
      <p:sp>
        <p:nvSpPr>
          <p:cNvPr id="17" name="Pentagon 16"/>
          <p:cNvSpPr/>
          <p:nvPr/>
        </p:nvSpPr>
        <p:spPr>
          <a:xfrm>
            <a:off x="553272" y="1144810"/>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Public Outreach/Education</a:t>
            </a:r>
          </a:p>
        </p:txBody>
      </p:sp>
      <p:sp>
        <p:nvSpPr>
          <p:cNvPr id="18" name="Pentagon 17"/>
          <p:cNvSpPr/>
          <p:nvPr/>
        </p:nvSpPr>
        <p:spPr>
          <a:xfrm>
            <a:off x="542928" y="179288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Prevention</a:t>
            </a:r>
          </a:p>
        </p:txBody>
      </p:sp>
      <p:sp>
        <p:nvSpPr>
          <p:cNvPr id="3" name="Oval 2"/>
          <p:cNvSpPr/>
          <p:nvPr/>
        </p:nvSpPr>
        <p:spPr>
          <a:xfrm>
            <a:off x="4556759" y="2945010"/>
            <a:ext cx="3672841" cy="12961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4753136" y="4924809"/>
            <a:ext cx="3476463" cy="923330"/>
          </a:xfrm>
          <a:prstGeom prst="rect">
            <a:avLst/>
          </a:prstGeom>
          <a:noFill/>
        </p:spPr>
        <p:txBody>
          <a:bodyPr wrap="square" rtlCol="0">
            <a:spAutoFit/>
          </a:bodyPr>
          <a:lstStyle/>
          <a:p>
            <a:r>
              <a:rPr lang="en-CA" dirty="0" smtClean="0"/>
              <a:t>Campbell River Seedy Sunday; Commit to being invasive plant free!</a:t>
            </a:r>
            <a:endParaRPr lang="en-CA" dirty="0"/>
          </a:p>
        </p:txBody>
      </p:sp>
    </p:spTree>
    <p:extLst>
      <p:ext uri="{BB962C8B-B14F-4D97-AF65-F5344CB8AC3E}">
        <p14:creationId xmlns:p14="http://schemas.microsoft.com/office/powerpoint/2010/main" val="3950345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519110" cy="1143000"/>
          </a:xfrm>
        </p:spPr>
        <p:txBody>
          <a:bodyPr>
            <a:normAutofit/>
          </a:bodyPr>
          <a:lstStyle/>
          <a:p>
            <a:r>
              <a:rPr lang="en-CA" sz="3600" b="1" dirty="0" smtClean="0"/>
              <a:t>SUCCESS STORIES</a:t>
            </a:r>
            <a:endParaRPr lang="en-CA" sz="3600" b="1" dirty="0"/>
          </a:p>
        </p:txBody>
      </p:sp>
      <p:sp>
        <p:nvSpPr>
          <p:cNvPr id="11" name="Pentagon 10"/>
          <p:cNvSpPr/>
          <p:nvPr/>
        </p:nvSpPr>
        <p:spPr>
          <a:xfrm>
            <a:off x="553272" y="2440954"/>
            <a:ext cx="3394720" cy="504056"/>
          </a:xfrm>
          <a:prstGeom prst="homePlate">
            <a:avLst/>
          </a:prstGeom>
          <a:solidFill>
            <a:srgbClr val="92D050"/>
          </a:solidFill>
          <a:ln w="25400" cap="flat" cmpd="sng" algn="ctr">
            <a:solidFill>
              <a:srgbClr val="92D05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Landowner/Manager Incentives</a:t>
            </a:r>
          </a:p>
        </p:txBody>
      </p:sp>
      <p:sp>
        <p:nvSpPr>
          <p:cNvPr id="12" name="Pentagon 11"/>
          <p:cNvSpPr/>
          <p:nvPr/>
        </p:nvSpPr>
        <p:spPr>
          <a:xfrm>
            <a:off x="553272" y="3089026"/>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Early Detection, Rapid Response</a:t>
            </a:r>
          </a:p>
        </p:txBody>
      </p:sp>
      <p:sp>
        <p:nvSpPr>
          <p:cNvPr id="13" name="Pentagon 12"/>
          <p:cNvSpPr/>
          <p:nvPr/>
        </p:nvSpPr>
        <p:spPr>
          <a:xfrm>
            <a:off x="553272" y="3737098"/>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Inventory and Data Management</a:t>
            </a:r>
          </a:p>
        </p:txBody>
      </p:sp>
      <p:sp>
        <p:nvSpPr>
          <p:cNvPr id="14" name="Pentagon 13"/>
          <p:cNvSpPr/>
          <p:nvPr/>
        </p:nvSpPr>
        <p:spPr>
          <a:xfrm>
            <a:off x="553272" y="4385170"/>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Prioritize/Plan</a:t>
            </a:r>
          </a:p>
        </p:txBody>
      </p:sp>
      <p:sp>
        <p:nvSpPr>
          <p:cNvPr id="15" name="Pentagon 14"/>
          <p:cNvSpPr/>
          <p:nvPr/>
        </p:nvSpPr>
        <p:spPr>
          <a:xfrm>
            <a:off x="553272" y="5033242"/>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Treatment, Disposal, Monitoring and  Restoration</a:t>
            </a:r>
          </a:p>
        </p:txBody>
      </p:sp>
      <p:sp>
        <p:nvSpPr>
          <p:cNvPr id="16" name="Pentagon 15"/>
          <p:cNvSpPr/>
          <p:nvPr/>
        </p:nvSpPr>
        <p:spPr>
          <a:xfrm>
            <a:off x="553272" y="5681314"/>
            <a:ext cx="3394720" cy="504056"/>
          </a:xfrm>
          <a:prstGeom prst="homePlate">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Regulations</a:t>
            </a:r>
          </a:p>
        </p:txBody>
      </p:sp>
      <p:sp>
        <p:nvSpPr>
          <p:cNvPr id="17" name="Pentagon 16"/>
          <p:cNvSpPr/>
          <p:nvPr/>
        </p:nvSpPr>
        <p:spPr>
          <a:xfrm>
            <a:off x="553272" y="1144810"/>
            <a:ext cx="3394720" cy="504056"/>
          </a:xfrm>
          <a:prstGeom prst="homePlate">
            <a:avLst/>
          </a:prstGeom>
          <a:solidFill>
            <a:srgbClr val="92D050"/>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Public Outreach/Education</a:t>
            </a:r>
          </a:p>
        </p:txBody>
      </p:sp>
      <p:sp>
        <p:nvSpPr>
          <p:cNvPr id="18" name="Pentagon 17"/>
          <p:cNvSpPr/>
          <p:nvPr/>
        </p:nvSpPr>
        <p:spPr>
          <a:xfrm>
            <a:off x="542928" y="1792882"/>
            <a:ext cx="3394720" cy="504056"/>
          </a:xfrm>
          <a:prstGeom prst="homePlate">
            <a:avLst/>
          </a:prstGeom>
          <a:solidFill>
            <a:srgbClr val="3380AF"/>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prstClr val="white"/>
                </a:solidFill>
                <a:effectLst/>
                <a:uLnTx/>
                <a:uFillTx/>
                <a:latin typeface="Calibri"/>
                <a:ea typeface="+mn-ea"/>
                <a:cs typeface="+mn-cs"/>
              </a:rPr>
              <a:t>Prevention</a:t>
            </a:r>
          </a:p>
        </p:txBody>
      </p:sp>
      <p:pic>
        <p:nvPicPr>
          <p:cNvPr id="19" name="Picture 18" descr="zBroomBusters Logo (light-yellowring).jpg"/>
          <p:cNvPicPr>
            <a:picLocks noChangeAspect="1"/>
          </p:cNvPicPr>
          <p:nvPr/>
        </p:nvPicPr>
        <p:blipFill>
          <a:blip r:embed="rId3">
            <a:lum bright="6000"/>
            <a:alphaModFix/>
          </a:blip>
          <a:stretch>
            <a:fillRect/>
          </a:stretch>
        </p:blipFill>
        <p:spPr>
          <a:xfrm>
            <a:off x="4753136" y="1855154"/>
            <a:ext cx="3138534"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546071" y="4708042"/>
            <a:ext cx="3552664" cy="1477328"/>
          </a:xfrm>
          <a:prstGeom prst="rect">
            <a:avLst/>
          </a:prstGeom>
          <a:noFill/>
        </p:spPr>
        <p:txBody>
          <a:bodyPr wrap="square" rtlCol="0">
            <a:spAutoFit/>
          </a:bodyPr>
          <a:lstStyle/>
          <a:p>
            <a:r>
              <a:rPr lang="en-CA" dirty="0" smtClean="0"/>
              <a:t>Joanne Sales, </a:t>
            </a:r>
            <a:r>
              <a:rPr lang="en-CA" dirty="0" err="1" smtClean="0"/>
              <a:t>Broombusters</a:t>
            </a:r>
            <a:r>
              <a:rPr lang="en-CA" dirty="0" smtClean="0"/>
              <a:t> and Neil Horner, Town of QB</a:t>
            </a:r>
          </a:p>
          <a:p>
            <a:endParaRPr lang="en-CA" dirty="0"/>
          </a:p>
          <a:p>
            <a:r>
              <a:rPr lang="en-CA" dirty="0" smtClean="0"/>
              <a:t>Ten Year Partnership with </a:t>
            </a:r>
            <a:r>
              <a:rPr lang="en-CA" dirty="0" err="1" smtClean="0"/>
              <a:t>Qualicum</a:t>
            </a:r>
            <a:r>
              <a:rPr lang="en-CA" dirty="0" smtClean="0"/>
              <a:t> Beach!</a:t>
            </a:r>
            <a:endParaRPr lang="en-CA" dirty="0"/>
          </a:p>
        </p:txBody>
      </p:sp>
    </p:spTree>
    <p:extLst>
      <p:ext uri="{BB962C8B-B14F-4D97-AF65-F5344CB8AC3E}">
        <p14:creationId xmlns:p14="http://schemas.microsoft.com/office/powerpoint/2010/main" val="777753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9751" y="5105400"/>
            <a:ext cx="8147049" cy="990319"/>
          </a:xfrm>
        </p:spPr>
        <p:txBody>
          <a:bodyPr>
            <a:noAutofit/>
          </a:bodyPr>
          <a:lstStyle/>
          <a:p>
            <a:pPr eaLnBrk="1" hangingPunct="1">
              <a:lnSpc>
                <a:spcPct val="100000"/>
              </a:lnSpc>
              <a:defRPr/>
            </a:pPr>
            <a:r>
              <a:rPr lang="en-US" sz="3200" dirty="0" err="1" smtClean="0">
                <a:solidFill>
                  <a:schemeClr val="tx1"/>
                </a:solidFill>
                <a:latin typeface="Verdana"/>
                <a:cs typeface="Verdana"/>
                <a:sym typeface="Book Antiqua" pitchFamily="-84" charset="0"/>
              </a:rPr>
              <a:t>Broombusters</a:t>
            </a:r>
            <a:r>
              <a:rPr lang="en-US" sz="3200" dirty="0" smtClean="0">
                <a:solidFill>
                  <a:schemeClr val="tx1"/>
                </a:solidFill>
                <a:latin typeface="Verdana"/>
                <a:cs typeface="Verdana"/>
                <a:sym typeface="Book Antiqua" pitchFamily="-84" charset="0"/>
              </a:rPr>
              <a:t> Invasive Plant Society</a:t>
            </a:r>
            <a:r>
              <a:rPr lang="en-US" sz="2300" dirty="0" smtClean="0">
                <a:solidFill>
                  <a:schemeClr val="tx1"/>
                </a:solidFill>
                <a:latin typeface="Helvetica"/>
                <a:cs typeface="Helvetica"/>
                <a:sym typeface="Book Antiqua" pitchFamily="-84" charset="0"/>
              </a:rPr>
              <a:t/>
            </a:r>
            <a:br>
              <a:rPr lang="en-US" sz="2300" dirty="0" smtClean="0">
                <a:solidFill>
                  <a:schemeClr val="tx1"/>
                </a:solidFill>
                <a:latin typeface="Helvetica"/>
                <a:cs typeface="Helvetica"/>
                <a:sym typeface="Book Antiqua" pitchFamily="-84" charset="0"/>
              </a:rPr>
            </a:br>
            <a:endParaRPr lang="en-US" sz="1100" dirty="0">
              <a:solidFill>
                <a:schemeClr val="tx1"/>
              </a:solidFill>
              <a:latin typeface="Helvetica"/>
              <a:cs typeface="Helvetica"/>
              <a:sym typeface="Book Antiqua" pitchFamily="-84" charset="0"/>
            </a:endParaRPr>
          </a:p>
        </p:txBody>
      </p:sp>
      <p:pic>
        <p:nvPicPr>
          <p:cNvPr id="9" name="Picture Placeholder 8" descr="2-ParksvilleExit51.jpg"/>
          <p:cNvPicPr>
            <a:picLocks noGrp="1" noChangeAspect="1"/>
          </p:cNvPicPr>
          <p:nvPr>
            <p:ph type="pic" sz="quarter" idx="13"/>
          </p:nvPr>
        </p:nvPicPr>
        <p:blipFill>
          <a:blip r:embed="rId2"/>
          <a:stretch>
            <a:fillRect/>
          </a:stretch>
        </p:blipFill>
        <p:spPr>
          <a:xfrm>
            <a:off x="1219200" y="372035"/>
            <a:ext cx="3550023" cy="4733365"/>
          </a:xfrm>
          <a:ln>
            <a:noFill/>
          </a:ln>
          <a:effectLst>
            <a:glow rad="63500">
              <a:schemeClr val="accent1">
                <a:alpha val="75000"/>
              </a:schemeClr>
            </a:glow>
            <a:softEdge rad="112500"/>
          </a:effectLst>
        </p:spPr>
      </p:pic>
      <p:pic>
        <p:nvPicPr>
          <p:cNvPr id="7" name="Picture 6" descr="zBroomBusters Logo (light-yellowring).jpg"/>
          <p:cNvPicPr>
            <a:picLocks noChangeAspect="1"/>
          </p:cNvPicPr>
          <p:nvPr/>
        </p:nvPicPr>
        <p:blipFill>
          <a:blip r:embed="rId3">
            <a:lum bright="6000"/>
            <a:alphaModFix/>
          </a:blip>
          <a:stretch>
            <a:fillRect/>
          </a:stretch>
        </p:blipFill>
        <p:spPr>
          <a:xfrm>
            <a:off x="5257800" y="1143000"/>
            <a:ext cx="3138534"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123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2-ParksvilleExit51.jpg"/>
          <p:cNvPicPr>
            <a:picLocks noChangeAspect="1"/>
          </p:cNvPicPr>
          <p:nvPr/>
        </p:nvPicPr>
        <p:blipFill>
          <a:blip r:embed="rId2">
            <a:lum bright="2000" contrast="20000"/>
            <a:extLst>
              <a:ext uri="{28A0092B-C50C-407E-A947-70E740481C1C}">
                <a14:useLocalDpi xmlns:a14="http://schemas.microsoft.com/office/drawing/2010/main" val="0"/>
              </a:ext>
            </a:extLst>
          </a:blip>
          <a:srcRect l="23958" t="28224" r="1042" b="7735"/>
          <a:stretch>
            <a:fillRect/>
          </a:stretch>
        </p:blipFill>
        <p:spPr bwMode="auto">
          <a:xfrm>
            <a:off x="3505200" y="457200"/>
            <a:ext cx="5486400" cy="31242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rrowheads="1"/>
          </p:cNvPicPr>
          <p:nvPr/>
        </p:nvPicPr>
        <p:blipFill>
          <a:blip r:embed="rId3"/>
          <a:srcRect t="5993" r="7990"/>
          <a:stretch>
            <a:fillRect/>
          </a:stretch>
        </p:blipFill>
        <p:spPr bwMode="auto">
          <a:xfrm>
            <a:off x="228600" y="228600"/>
            <a:ext cx="3509835" cy="478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76" name="TextBox 10"/>
          <p:cNvSpPr txBox="1">
            <a:spLocks noChangeArrowheads="1"/>
          </p:cNvSpPr>
          <p:nvPr/>
        </p:nvSpPr>
        <p:spPr bwMode="auto">
          <a:xfrm>
            <a:off x="152400" y="5181600"/>
            <a:ext cx="3638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Moira Macleod</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a visitor from Scotland said:</a:t>
            </a:r>
          </a:p>
        </p:txBody>
      </p:sp>
      <p:sp>
        <p:nvSpPr>
          <p:cNvPr id="28677" name="TextBox 11"/>
          <p:cNvSpPr txBox="1">
            <a:spLocks noChangeArrowheads="1"/>
          </p:cNvSpPr>
          <p:nvPr/>
        </p:nvSpPr>
        <p:spPr bwMode="auto">
          <a:xfrm>
            <a:off x="4648200" y="3810000"/>
            <a:ext cx="31591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“Vancouver Island </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has more </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Scotch Broom </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than Scotland!” </a:t>
            </a:r>
          </a:p>
        </p:txBody>
      </p:sp>
      <p:sp>
        <p:nvSpPr>
          <p:cNvPr id="28678" name="TextBox 13"/>
          <p:cNvSpPr txBox="1">
            <a:spLocks noChangeArrowheads="1"/>
          </p:cNvSpPr>
          <p:nvPr/>
        </p:nvSpPr>
        <p:spPr bwMode="auto">
          <a:xfrm>
            <a:off x="7924800" y="3200400"/>
            <a:ext cx="862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Parksville</a:t>
            </a:r>
          </a:p>
        </p:txBody>
      </p:sp>
    </p:spTree>
    <p:extLst>
      <p:ext uri="{BB962C8B-B14F-4D97-AF65-F5344CB8AC3E}">
        <p14:creationId xmlns:p14="http://schemas.microsoft.com/office/powerpoint/2010/main" val="15590562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rrowheads="1"/>
          </p:cNvPicPr>
          <p:nvPr/>
        </p:nvPicPr>
        <p:blipFill>
          <a:blip r:embed="rId2">
            <a:extLst>
              <a:ext uri="{28A0092B-C50C-407E-A947-70E740481C1C}">
                <a14:useLocalDpi xmlns:a14="http://schemas.microsoft.com/office/drawing/2010/main" val="0"/>
              </a:ext>
            </a:extLst>
          </a:blip>
          <a:srcRect t="25887" r="2933"/>
          <a:stretch>
            <a:fillRect/>
          </a:stretch>
        </p:blipFill>
        <p:spPr bwMode="auto">
          <a:xfrm>
            <a:off x="304800" y="3733800"/>
            <a:ext cx="4953000" cy="2617788"/>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t="17712" r="21509"/>
          <a:stretch>
            <a:fillRect/>
          </a:stretch>
        </p:blipFill>
        <p:spPr bwMode="auto">
          <a:xfrm>
            <a:off x="304800" y="152400"/>
            <a:ext cx="4953000" cy="3894138"/>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6"/>
          <p:cNvSpPr txBox="1">
            <a:spLocks noChangeArrowheads="1"/>
          </p:cNvSpPr>
          <p:nvPr/>
        </p:nvSpPr>
        <p:spPr bwMode="auto">
          <a:xfrm>
            <a:off x="5486400" y="4191000"/>
            <a:ext cx="3159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In 2006, </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Qualicum Beach </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had LOTS of broom. </a:t>
            </a:r>
          </a:p>
        </p:txBody>
      </p:sp>
      <p:pic>
        <p:nvPicPr>
          <p:cNvPr id="19" name="Picture 4"/>
          <p:cNvPicPr>
            <a:picLocks noChangeArrowheads="1"/>
          </p:cNvPicPr>
          <p:nvPr/>
        </p:nvPicPr>
        <p:blipFill>
          <a:blip r:embed="rId4">
            <a:extLst>
              <a:ext uri="{28A0092B-C50C-407E-A947-70E740481C1C}">
                <a14:useLocalDpi xmlns:a14="http://schemas.microsoft.com/office/drawing/2010/main" val="0"/>
              </a:ext>
            </a:extLst>
          </a:blip>
          <a:srcRect l="9615"/>
          <a:stretch>
            <a:fillRect/>
          </a:stretch>
        </p:blipFill>
        <p:spPr bwMode="auto">
          <a:xfrm>
            <a:off x="5257800" y="685800"/>
            <a:ext cx="3581400" cy="2971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8975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2286000" y="762000"/>
            <a:ext cx="3651250" cy="1600200"/>
          </a:xfrm>
        </p:spPr>
        <p:txBody>
          <a:bodyPr/>
          <a:lstStyle/>
          <a:p>
            <a:pPr eaLnBrk="1" hangingPunct="1"/>
            <a:r>
              <a:rPr lang="en-US" altLang="en-US" sz="3600" b="1" smtClean="0">
                <a:solidFill>
                  <a:schemeClr val="tx1"/>
                </a:solidFill>
                <a:effectLst>
                  <a:outerShdw blurRad="38100" dist="38100" dir="2700000" algn="tl">
                    <a:srgbClr val="000000"/>
                  </a:outerShdw>
                </a:effectLst>
                <a:latin typeface="Gill Sans" pitchFamily="-84" charset="0"/>
                <a:ea typeface="Helvetica" panose="020B0604020202020204" pitchFamily="34" charset="0"/>
                <a:sym typeface="Helvetica" panose="020B0604020202020204" pitchFamily="34" charset="0"/>
              </a:rPr>
              <a:t>BIG </a:t>
            </a:r>
            <a:br>
              <a:rPr lang="en-US" altLang="en-US" sz="3600" b="1" smtClean="0">
                <a:solidFill>
                  <a:schemeClr val="tx1"/>
                </a:solidFill>
                <a:effectLst>
                  <a:outerShdw blurRad="38100" dist="38100" dir="2700000" algn="tl">
                    <a:srgbClr val="000000"/>
                  </a:outerShdw>
                </a:effectLst>
                <a:latin typeface="Gill Sans" pitchFamily="-84" charset="0"/>
                <a:ea typeface="Helvetica" panose="020B0604020202020204" pitchFamily="34" charset="0"/>
                <a:sym typeface="Helvetica" panose="020B0604020202020204" pitchFamily="34" charset="0"/>
              </a:rPr>
            </a:br>
            <a:r>
              <a:rPr lang="en-US" altLang="en-US" sz="3600" b="1" smtClean="0">
                <a:solidFill>
                  <a:schemeClr val="tx1"/>
                </a:solidFill>
                <a:effectLst>
                  <a:outerShdw blurRad="38100" dist="38100" dir="2700000" algn="tl">
                    <a:srgbClr val="000000"/>
                  </a:outerShdw>
                </a:effectLst>
                <a:latin typeface="Gill Sans" pitchFamily="-84" charset="0"/>
                <a:ea typeface="Helvetica" panose="020B0604020202020204" pitchFamily="34" charset="0"/>
                <a:sym typeface="Helvetica" panose="020B0604020202020204" pitchFamily="34" charset="0"/>
              </a:rPr>
              <a:t>BROOM</a:t>
            </a:r>
            <a:endParaRPr lang="en-US" altLang="en-US" sz="3600" b="1" smtClean="0">
              <a:solidFill>
                <a:schemeClr val="tx1"/>
              </a:solidFill>
              <a:effectLst>
                <a:outerShdw blurRad="38100" dist="38100" dir="2700000" algn="tl">
                  <a:srgbClr val="000000"/>
                </a:outerShdw>
              </a:effectLst>
              <a:latin typeface="Gill Sans" pitchFamily="-84" charset="0"/>
              <a:ea typeface="ヒラギノ角ゴ ProN W3" pitchFamily="-84" charset="-128"/>
              <a:sym typeface="Helvetica" panose="020B0604020202020204" pitchFamily="34" charset="0"/>
            </a:endParaRPr>
          </a:p>
        </p:txBody>
      </p:sp>
      <p:pic>
        <p:nvPicPr>
          <p:cNvPr id="10" name="Picture 4"/>
          <p:cNvPicPr>
            <a:picLocks noChangeArrowheads="1"/>
          </p:cNvPicPr>
          <p:nvPr/>
        </p:nvPicPr>
        <p:blipFill>
          <a:blip r:embed="rId2">
            <a:lum contrast="22000"/>
            <a:extLst>
              <a:ext uri="{28A0092B-C50C-407E-A947-70E740481C1C}">
                <a14:useLocalDpi xmlns:a14="http://schemas.microsoft.com/office/drawing/2010/main" val="0"/>
              </a:ext>
            </a:extLst>
          </a:blip>
          <a:srcRect l="13953" t="16743" r="10698"/>
          <a:stretch>
            <a:fillRect/>
          </a:stretch>
        </p:blipFill>
        <p:spPr bwMode="auto">
          <a:xfrm>
            <a:off x="2667000" y="3962400"/>
            <a:ext cx="3195638" cy="26479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rrowheads="1"/>
          </p:cNvPicPr>
          <p:nvPr/>
        </p:nvPicPr>
        <p:blipFill>
          <a:blip r:embed="rId3">
            <a:extLst>
              <a:ext uri="{28A0092B-C50C-407E-A947-70E740481C1C}">
                <a14:useLocalDpi xmlns:a14="http://schemas.microsoft.com/office/drawing/2010/main" val="0"/>
              </a:ext>
            </a:extLst>
          </a:blip>
          <a:srcRect l="16121" t="6226" r="2097"/>
          <a:stretch>
            <a:fillRect/>
          </a:stretch>
        </p:blipFill>
        <p:spPr bwMode="auto">
          <a:xfrm>
            <a:off x="6400800" y="3686175"/>
            <a:ext cx="1925638" cy="29432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rrowheads="1"/>
          </p:cNvPicPr>
          <p:nvPr/>
        </p:nvPicPr>
        <p:blipFill>
          <a:blip r:embed="rId4">
            <a:lum bright="2000" contrast="6000"/>
            <a:extLst>
              <a:ext uri="{28A0092B-C50C-407E-A947-70E740481C1C}">
                <a14:useLocalDpi xmlns:a14="http://schemas.microsoft.com/office/drawing/2010/main" val="0"/>
              </a:ext>
            </a:extLst>
          </a:blip>
          <a:srcRect l="4597" t="10345" r="10345"/>
          <a:stretch>
            <a:fillRect/>
          </a:stretch>
        </p:blipFill>
        <p:spPr bwMode="auto">
          <a:xfrm>
            <a:off x="5257800" y="228600"/>
            <a:ext cx="2601913" cy="3657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rrowheads="1"/>
          </p:cNvPicPr>
          <p:nvPr/>
        </p:nvPicPr>
        <p:blipFill>
          <a:blip r:embed="rId5">
            <a:extLst>
              <a:ext uri="{28A0092B-C50C-407E-A947-70E740481C1C}">
                <a14:useLocalDpi xmlns:a14="http://schemas.microsoft.com/office/drawing/2010/main" val="0"/>
              </a:ext>
            </a:extLst>
          </a:blip>
          <a:srcRect l="21951" r="4878"/>
          <a:stretch>
            <a:fillRect/>
          </a:stretch>
        </p:blipFill>
        <p:spPr bwMode="auto">
          <a:xfrm>
            <a:off x="381000" y="304800"/>
            <a:ext cx="2635250" cy="4800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5187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
          <p:cNvGrpSpPr>
            <a:grpSpLocks/>
          </p:cNvGrpSpPr>
          <p:nvPr/>
        </p:nvGrpSpPr>
        <p:grpSpPr bwMode="auto">
          <a:xfrm>
            <a:off x="4672013" y="3276600"/>
            <a:ext cx="4243387" cy="3181350"/>
            <a:chOff x="0" y="0"/>
            <a:chExt cx="2672" cy="2004"/>
          </a:xfrm>
        </p:grpSpPr>
        <p:sp>
          <p:nvSpPr>
            <p:cNvPr id="68617" name="Rectangle 2"/>
            <p:cNvSpPr>
              <a:spLocks/>
            </p:cNvSpPr>
            <p:nvPr/>
          </p:nvSpPr>
          <p:spPr bwMode="auto">
            <a:xfrm>
              <a:off x="0" y="0"/>
              <a:ext cx="2672" cy="2004"/>
            </a:xfrm>
            <a:prstGeom prst="rect">
              <a:avLst/>
            </a:prstGeom>
            <a:gradFill rotWithShape="1">
              <a:gsLst>
                <a:gs pos="0">
                  <a:srgbClr val="FAFAFA"/>
                </a:gs>
                <a:gs pos="64999">
                  <a:srgbClr val="F2F2F2"/>
                </a:gs>
                <a:gs pos="100000">
                  <a:srgbClr val="EDEDED"/>
                </a:gs>
              </a:gsLst>
              <a:lin ang="5400000" scaled="1"/>
            </a:gradFill>
            <a:ln w="9525">
              <a:solidFill>
                <a:srgbClr val="D5D5D5"/>
              </a:solidFill>
              <a:miter lim="800000"/>
              <a:headEnd/>
              <a:tailEnd/>
            </a:ln>
            <a:effectLst>
              <a:outerShdw blurRad="40000" dist="20000" dir="5400000" rotWithShape="0">
                <a:srgbClr val="808080">
                  <a:alpha val="37999"/>
                </a:srgbClr>
              </a:outerShdw>
            </a:effec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Verdana" panose="020B0604030504040204" pitchFamily="34" charset="0"/>
                <a:ea typeface="ヒラギノ角ゴ ProN W3" pitchFamily="-84" charset="-128"/>
                <a:sym typeface="Gill Sans" pitchFamily="-84" charset="0"/>
              </a:endParaRPr>
            </a:p>
          </p:txBody>
        </p:sp>
        <p:pic>
          <p:nvPicPr>
            <p:cNvPr id="2457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72" cy="2004"/>
            </a:xfrm>
            <a:prstGeom prst="rect">
              <a:avLst/>
            </a:prstGeom>
            <a:gradFill rotWithShape="1">
              <a:gsLst>
                <a:gs pos="0">
                  <a:srgbClr val="FAFAFA"/>
                </a:gs>
                <a:gs pos="64999">
                  <a:srgbClr val="F2F2F2"/>
                </a:gs>
                <a:gs pos="100000">
                  <a:srgbClr val="EDEDED"/>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grpSp>
      <p:grpSp>
        <p:nvGrpSpPr>
          <p:cNvPr id="31747" name="Group 7"/>
          <p:cNvGrpSpPr>
            <a:grpSpLocks/>
          </p:cNvGrpSpPr>
          <p:nvPr/>
        </p:nvGrpSpPr>
        <p:grpSpPr bwMode="auto">
          <a:xfrm>
            <a:off x="228600" y="152400"/>
            <a:ext cx="4572000" cy="3429000"/>
            <a:chOff x="0" y="0"/>
            <a:chExt cx="2880" cy="2160"/>
          </a:xfrm>
        </p:grpSpPr>
        <p:sp>
          <p:nvSpPr>
            <p:cNvPr id="68615" name="Rectangle 8"/>
            <p:cNvSpPr>
              <a:spLocks/>
            </p:cNvSpPr>
            <p:nvPr/>
          </p:nvSpPr>
          <p:spPr bwMode="auto">
            <a:xfrm>
              <a:off x="0" y="0"/>
              <a:ext cx="2880" cy="2160"/>
            </a:xfrm>
            <a:prstGeom prst="rect">
              <a:avLst/>
            </a:prstGeom>
            <a:gradFill rotWithShape="1">
              <a:gsLst>
                <a:gs pos="0">
                  <a:srgbClr val="FAFAFA"/>
                </a:gs>
                <a:gs pos="64999">
                  <a:srgbClr val="F2F2F2"/>
                </a:gs>
                <a:gs pos="100000">
                  <a:srgbClr val="EDEDED"/>
                </a:gs>
              </a:gsLst>
              <a:lin ang="5400000" scaled="1"/>
            </a:gradFill>
            <a:ln w="9525">
              <a:solidFill>
                <a:srgbClr val="D5D5D5"/>
              </a:solidFill>
              <a:miter lim="800000"/>
              <a:headEnd/>
              <a:tailEnd/>
            </a:ln>
            <a:effectLst>
              <a:outerShdw blurRad="40000" dist="20000" dir="5400000" rotWithShape="0">
                <a:srgbClr val="808080">
                  <a:alpha val="37999"/>
                </a:srgbClr>
              </a:outerShdw>
            </a:effec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Verdana" panose="020B0604030504040204" pitchFamily="34" charset="0"/>
                <a:ea typeface="ヒラギノ角ゴ ProN W3" pitchFamily="-84" charset="-128"/>
                <a:sym typeface="Gill Sans" pitchFamily="-84" charset="0"/>
              </a:endParaRPr>
            </a:p>
          </p:txBody>
        </p:sp>
        <p:pic>
          <p:nvPicPr>
            <p:cNvPr id="2458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0" cy="2160"/>
            </a:xfrm>
            <a:prstGeom prst="rect">
              <a:avLst/>
            </a:prstGeom>
            <a:gradFill rotWithShape="1">
              <a:gsLst>
                <a:gs pos="0">
                  <a:srgbClr val="FAFAFA"/>
                </a:gs>
                <a:gs pos="64999">
                  <a:srgbClr val="F2F2F2"/>
                </a:gs>
                <a:gs pos="100000">
                  <a:srgbClr val="EDEDED"/>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grpSp>
      <p:pic>
        <p:nvPicPr>
          <p:cNvPr id="15" name="Picture 3"/>
          <p:cNvPicPr>
            <a:picLocks noChangeArrowheads="1"/>
          </p:cNvPicPr>
          <p:nvPr/>
        </p:nvPicPr>
        <p:blipFill>
          <a:blip r:embed="rId4">
            <a:extLst>
              <a:ext uri="{28A0092B-C50C-407E-A947-70E740481C1C}">
                <a14:useLocalDpi xmlns:a14="http://schemas.microsoft.com/office/drawing/2010/main" val="0"/>
              </a:ext>
            </a:extLst>
          </a:blip>
          <a:srcRect t="23656"/>
          <a:stretch>
            <a:fillRect/>
          </a:stretch>
        </p:blipFill>
        <p:spPr bwMode="auto">
          <a:xfrm>
            <a:off x="228600" y="3886200"/>
            <a:ext cx="4191000" cy="2590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p:cNvSpPr>
            <a:spLocks/>
          </p:cNvSpPr>
          <p:nvPr/>
        </p:nvSpPr>
        <p:spPr bwMode="auto">
          <a:xfrm>
            <a:off x="2057400" y="2971800"/>
            <a:ext cx="2667000" cy="508000"/>
          </a:xfrm>
          <a:prstGeom prst="rect">
            <a:avLst/>
          </a:prstGeom>
          <a:noFill/>
          <a:ln w="12700">
            <a:noFill/>
            <a:miter lim="800000"/>
            <a:headEnd type="none" w="med" len="med"/>
            <a:tailEnd type="none" w="med" len="med"/>
          </a:ln>
        </p:spPr>
        <p:txBody>
          <a:bodyPr lIns="38100" tIns="38100" rIns="38100" bIns="38100">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0CC"/>
                </a:solidFill>
                <a:effectLst>
                  <a:outerShdw blurRad="38100" dist="38100" dir="2700000" algn="tl">
                    <a:srgbClr val="000000"/>
                  </a:outerShdw>
                </a:effectLst>
                <a:uLnTx/>
                <a:uFillTx/>
                <a:latin typeface="Helvetica" panose="020B0604020202020204" pitchFamily="34" charset="0"/>
                <a:ea typeface="ヒラギノ角ゴ ProN W3" pitchFamily="-84" charset="-128"/>
                <a:sym typeface="Helvetica" panose="020B0604020202020204" pitchFamily="34" charset="0"/>
              </a:rPr>
              <a:t> </a:t>
            </a:r>
            <a:r>
              <a:rPr kumimoji="0" lang="en-US" altLang="en-US" sz="28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pitchFamily="-84" charset="0"/>
                <a:ea typeface="ヒラギノ角ゴ ProN W3" pitchFamily="-84" charset="-128"/>
                <a:cs typeface="Gill Sans" pitchFamily="-84" charset="0"/>
                <a:sym typeface="Helvetica" panose="020B0604020202020204" pitchFamily="34" charset="0"/>
              </a:rPr>
              <a:t>Fire Danger! </a:t>
            </a:r>
            <a:r>
              <a:rPr kumimoji="0" lang="en-US" altLang="en-US" sz="2000" b="0" i="0" u="none" strike="noStrike" kern="1200" cap="none" spc="0" normalizeH="0" baseline="0" noProof="0" smtClean="0">
                <a:ln>
                  <a:noFill/>
                </a:ln>
                <a:solidFill>
                  <a:srgbClr val="FFF0CC"/>
                </a:solidFill>
                <a:effectLst>
                  <a:outerShdw blurRad="38100" dist="38100" dir="2700000" algn="tl">
                    <a:srgbClr val="000000"/>
                  </a:outerShdw>
                </a:effectLst>
                <a:uLnTx/>
                <a:uFillTx/>
                <a:latin typeface="Helvetica" panose="020B0604020202020204" pitchFamily="34" charset="0"/>
                <a:ea typeface="ヒラギノ角ゴ ProN W3" pitchFamily="-84" charset="-128"/>
                <a:sym typeface="Helvetica" panose="020B0604020202020204" pitchFamily="34" charset="0"/>
              </a:rPr>
              <a:t/>
            </a:r>
            <a:br>
              <a:rPr kumimoji="0" lang="en-US" altLang="en-US" sz="2000" b="0" i="0" u="none" strike="noStrike" kern="1200" cap="none" spc="0" normalizeH="0" baseline="0" noProof="0" smtClean="0">
                <a:ln>
                  <a:noFill/>
                </a:ln>
                <a:solidFill>
                  <a:srgbClr val="FFF0CC"/>
                </a:solidFill>
                <a:effectLst>
                  <a:outerShdw blurRad="38100" dist="38100" dir="2700000" algn="tl">
                    <a:srgbClr val="000000"/>
                  </a:outerShdw>
                </a:effectLst>
                <a:uLnTx/>
                <a:uFillTx/>
                <a:latin typeface="Helvetica" panose="020B0604020202020204" pitchFamily="34" charset="0"/>
                <a:ea typeface="ヒラギノ角ゴ ProN W3" pitchFamily="-84" charset="-128"/>
                <a:sym typeface="Helvetica" panose="020B0604020202020204" pitchFamily="34" charset="0"/>
              </a:rPr>
            </a:br>
            <a:endParaRPr kumimoji="0" lang="en-US" altLang="en-US" sz="2000" b="0" i="0" u="none" strike="noStrike" kern="1200" cap="none" spc="0" normalizeH="0" baseline="0" noProof="0" smtClean="0">
              <a:ln>
                <a:noFill/>
              </a:ln>
              <a:solidFill>
                <a:srgbClr val="FFF0CC"/>
              </a:solidFill>
              <a:effectLst>
                <a:outerShdw blurRad="38100" dist="38100" dir="2700000" algn="tl">
                  <a:srgbClr val="000000"/>
                </a:outerShdw>
              </a:effectLst>
              <a:uLnTx/>
              <a:uFillTx/>
              <a:latin typeface="Helvetica" panose="020B0604020202020204" pitchFamily="34" charset="0"/>
              <a:ea typeface="ヒラギノ角ゴ ProN W3" pitchFamily="-84" charset="-128"/>
              <a:sym typeface="Helvetica" panose="020B0604020202020204" pitchFamily="34" charset="0"/>
            </a:endParaRPr>
          </a:p>
        </p:txBody>
      </p:sp>
      <p:sp>
        <p:nvSpPr>
          <p:cNvPr id="31750" name="TextBox 18"/>
          <p:cNvSpPr txBox="1">
            <a:spLocks noChangeArrowheads="1"/>
          </p:cNvSpPr>
          <p:nvPr/>
        </p:nvSpPr>
        <p:spPr bwMode="auto">
          <a:xfrm>
            <a:off x="4919663" y="609600"/>
            <a:ext cx="37671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Qualicum Beach </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Airport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and old landfill</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2006</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endPar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spTree>
    <p:extLst>
      <p:ext uri="{BB962C8B-B14F-4D97-AF65-F5344CB8AC3E}">
        <p14:creationId xmlns:p14="http://schemas.microsoft.com/office/powerpoint/2010/main" val="27161997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b="1" dirty="0" smtClean="0"/>
              <a:t>TOP </a:t>
            </a:r>
            <a:r>
              <a:rPr lang="en-US" sz="4000" b="1" dirty="0"/>
              <a:t>6</a:t>
            </a:r>
            <a:r>
              <a:rPr lang="en-US" sz="4000" b="1" dirty="0" smtClean="0"/>
              <a:t> REASONS </a:t>
            </a:r>
            <a:br>
              <a:rPr lang="en-US" sz="4000" b="1" dirty="0" smtClean="0"/>
            </a:br>
            <a:r>
              <a:rPr lang="en-US" sz="2800" b="1" dirty="0" smtClean="0"/>
              <a:t>for Local Government Involvement in Cooperative Management of Invasive Alien Species</a:t>
            </a:r>
          </a:p>
        </p:txBody>
      </p:sp>
      <p:sp>
        <p:nvSpPr>
          <p:cNvPr id="32770" name="Content Placeholder 1"/>
          <p:cNvSpPr>
            <a:spLocks noGrp="1"/>
          </p:cNvSpPr>
          <p:nvPr>
            <p:ph idx="1"/>
          </p:nvPr>
        </p:nvSpPr>
        <p:spPr/>
        <p:txBody>
          <a:bodyPr/>
          <a:lstStyle/>
          <a:p>
            <a:pPr eaLnBrk="1" hangingPunct="1"/>
            <a:endParaRPr lang="en-CA" smtClean="0"/>
          </a:p>
        </p:txBody>
      </p:sp>
      <p:pic>
        <p:nvPicPr>
          <p:cNvPr id="32771" name="Picture 4" descr="English Ivy"/>
          <p:cNvPicPr>
            <a:picLocks noChangeAspect="1" noChangeArrowheads="1"/>
          </p:cNvPicPr>
          <p:nvPr/>
        </p:nvPicPr>
        <p:blipFill>
          <a:blip r:embed="rId2"/>
          <a:srcRect/>
          <a:stretch>
            <a:fillRect/>
          </a:stretch>
        </p:blipFill>
        <p:spPr bwMode="auto">
          <a:xfrm>
            <a:off x="5105400" y="3775075"/>
            <a:ext cx="4038600" cy="3082925"/>
          </a:xfrm>
          <a:prstGeom prst="rect">
            <a:avLst/>
          </a:prstGeom>
          <a:noFill/>
          <a:ln w="9525">
            <a:noFill/>
            <a:miter lim="800000"/>
            <a:headEnd/>
            <a:tailEnd/>
          </a:ln>
        </p:spPr>
      </p:pic>
      <p:pic>
        <p:nvPicPr>
          <p:cNvPr id="32772" name="Picture 2" descr="\\TARPON\JHALLWOR$\PROFILE\Desktop\Knotweed Presentation - Oct. 8th\Pics\Knotweed Road Quatse R. 1 Port Hardy.jpg"/>
          <p:cNvPicPr>
            <a:picLocks noChangeAspect="1" noChangeArrowheads="1"/>
          </p:cNvPicPr>
          <p:nvPr/>
        </p:nvPicPr>
        <p:blipFill>
          <a:blip r:embed="rId3"/>
          <a:srcRect/>
          <a:stretch>
            <a:fillRect/>
          </a:stretch>
        </p:blipFill>
        <p:spPr bwMode="auto">
          <a:xfrm>
            <a:off x="0" y="3028950"/>
            <a:ext cx="5105400" cy="3829050"/>
          </a:xfrm>
          <a:prstGeom prst="rect">
            <a:avLst/>
          </a:prstGeom>
          <a:noFill/>
          <a:ln w="9525">
            <a:noFill/>
            <a:miter lim="800000"/>
            <a:headEnd/>
            <a:tailEnd/>
          </a:ln>
        </p:spPr>
      </p:pic>
      <p:pic>
        <p:nvPicPr>
          <p:cNvPr id="32773" name="Picture 5" descr="DSCF1451"/>
          <p:cNvPicPr>
            <a:picLocks noChangeAspect="1" noChangeArrowheads="1"/>
          </p:cNvPicPr>
          <p:nvPr/>
        </p:nvPicPr>
        <p:blipFill>
          <a:blip r:embed="rId4"/>
          <a:srcRect/>
          <a:stretch>
            <a:fillRect/>
          </a:stretch>
        </p:blipFill>
        <p:spPr bwMode="auto">
          <a:xfrm>
            <a:off x="3810000" y="1752600"/>
            <a:ext cx="3352800" cy="2570163"/>
          </a:xfrm>
          <a:prstGeom prst="rect">
            <a:avLst/>
          </a:prstGeom>
          <a:noFill/>
          <a:ln w="9525">
            <a:noFill/>
            <a:miter lim="800000"/>
            <a:headEnd/>
            <a:tailEnd/>
          </a:ln>
        </p:spPr>
      </p:pic>
      <p:pic>
        <p:nvPicPr>
          <p:cNvPr id="32774" name="Picture 7"/>
          <p:cNvPicPr>
            <a:picLocks noChangeAspect="1" noChangeArrowheads="1"/>
          </p:cNvPicPr>
          <p:nvPr/>
        </p:nvPicPr>
        <p:blipFill>
          <a:blip r:embed="rId5"/>
          <a:srcRect/>
          <a:stretch>
            <a:fillRect/>
          </a:stretch>
        </p:blipFill>
        <p:spPr bwMode="auto">
          <a:xfrm>
            <a:off x="0" y="1752600"/>
            <a:ext cx="3802063" cy="2608263"/>
          </a:xfrm>
          <a:prstGeom prst="rect">
            <a:avLst/>
          </a:prstGeom>
          <a:noFill/>
          <a:ln w="9525">
            <a:noFill/>
            <a:miter lim="800000"/>
            <a:headEnd/>
            <a:tailEnd/>
          </a:ln>
        </p:spPr>
      </p:pic>
      <p:pic>
        <p:nvPicPr>
          <p:cNvPr id="32775" name="Picture 4" descr="Lamiastrum_galeobdolonvariegata"/>
          <p:cNvPicPr>
            <a:picLocks noChangeAspect="1" noChangeArrowheads="1"/>
          </p:cNvPicPr>
          <p:nvPr/>
        </p:nvPicPr>
        <p:blipFill>
          <a:blip r:embed="rId6"/>
          <a:srcRect/>
          <a:stretch>
            <a:fillRect/>
          </a:stretch>
        </p:blipFill>
        <p:spPr bwMode="auto">
          <a:xfrm>
            <a:off x="6629400" y="1752600"/>
            <a:ext cx="25146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1416050" y="381000"/>
            <a:ext cx="6310313" cy="4733925"/>
            <a:chOff x="0" y="0"/>
            <a:chExt cx="3975" cy="2981"/>
          </a:xfrm>
        </p:grpSpPr>
        <p:sp>
          <p:nvSpPr>
            <p:cNvPr id="32772" name="Rectangle 3"/>
            <p:cNvSpPr>
              <a:spLocks/>
            </p:cNvSpPr>
            <p:nvPr/>
          </p:nvSpPr>
          <p:spPr bwMode="auto">
            <a:xfrm>
              <a:off x="0" y="0"/>
              <a:ext cx="3975" cy="2981"/>
            </a:xfrm>
            <a:prstGeom prst="rect">
              <a:avLst/>
            </a:prstGeom>
            <a:solidFill>
              <a:schemeClr val="accent1"/>
            </a:solidFill>
            <a:ln>
              <a:noFill/>
            </a:ln>
            <a:extLst>
              <a:ext uri="{91240B29-F687-4F45-9708-019B960494DF}">
                <a14:hiddenLine xmlns:a14="http://schemas.microsoft.com/office/drawing/2010/main" w="127000">
                  <a:solidFill>
                    <a:srgbClr val="000000"/>
                  </a:solidFill>
                  <a:miter lim="800000"/>
                  <a:headEnd/>
                  <a:tailEnd/>
                </a14:hiddenLine>
              </a:ext>
            </a:ex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pic>
          <p:nvPicPr>
            <p:cNvPr id="5124" name="Picture 4"/>
            <p:cNvPicPr>
              <a:picLocks noChangeArrowheads="1"/>
            </p:cNvPicPr>
            <p:nvPr/>
          </p:nvPicPr>
          <p:blipFill>
            <a:blip r:embed="rId2"/>
            <a:srcRect/>
            <a:stretch>
              <a:fillRect/>
            </a:stretch>
          </p:blipFill>
          <p:spPr bwMode="auto">
            <a:xfrm>
              <a:off x="0" y="0"/>
              <a:ext cx="3975" cy="2981"/>
            </a:xfrm>
            <a:prstGeom prst="rect">
              <a:avLst/>
            </a:prstGeom>
            <a:noFill/>
            <a:ln w="127000">
              <a:solidFill>
                <a:schemeClr val="tx1"/>
              </a:solidFill>
              <a:prstDash val="solid"/>
              <a:miter lim="800000"/>
              <a:headEnd/>
              <a:tailEnd/>
            </a:ln>
            <a:effectLst>
              <a:outerShdw blurRad="63500" dist="38099" dir="2700000" algn="ctr" rotWithShape="0">
                <a:schemeClr val="bg2">
                  <a:alpha val="39999"/>
                </a:schemeClr>
              </a:outerShdw>
            </a:effectLst>
          </p:spPr>
        </p:pic>
      </p:grpSp>
      <p:sp>
        <p:nvSpPr>
          <p:cNvPr id="32771" name="TextBox 5"/>
          <p:cNvSpPr txBox="1">
            <a:spLocks noChangeArrowheads="1"/>
          </p:cNvSpPr>
          <p:nvPr/>
        </p:nvSpPr>
        <p:spPr bwMode="auto">
          <a:xfrm>
            <a:off x="1343025" y="5410200"/>
            <a:ext cx="650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First Broombusters Qualicum Beach - 2006</a:t>
            </a:r>
          </a:p>
        </p:txBody>
      </p:sp>
    </p:spTree>
    <p:extLst>
      <p:ext uri="{BB962C8B-B14F-4D97-AF65-F5344CB8AC3E}">
        <p14:creationId xmlns:p14="http://schemas.microsoft.com/office/powerpoint/2010/main" val="17783313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broomfest 040-bestgroupshot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roomfest 034_joannegivinggift copy.JPG"/>
          <p:cNvPicPr>
            <a:picLocks noChangeAspect="1"/>
          </p:cNvPicPr>
          <p:nvPr/>
        </p:nvPicPr>
        <p:blipFill>
          <a:blip r:embed="rId3">
            <a:extLst>
              <a:ext uri="{28A0092B-C50C-407E-A947-70E740481C1C}">
                <a14:useLocalDpi xmlns:a14="http://schemas.microsoft.com/office/drawing/2010/main" val="0"/>
              </a:ext>
            </a:extLst>
          </a:blip>
          <a:srcRect t="17784" b="21027"/>
          <a:stretch>
            <a:fillRect/>
          </a:stretch>
        </p:blipFill>
        <p:spPr bwMode="auto">
          <a:xfrm>
            <a:off x="228600" y="4267200"/>
            <a:ext cx="4953000" cy="22717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p:cNvSpPr txBox="1">
            <a:spLocks noChangeArrowheads="1"/>
          </p:cNvSpPr>
          <p:nvPr/>
        </p:nvSpPr>
        <p:spPr bwMode="auto">
          <a:xfrm>
            <a:off x="1981200" y="152400"/>
            <a:ext cx="5762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“Broomfest”  </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May 7, 2016 10 years later</a:t>
            </a: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endPar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sp>
        <p:nvSpPr>
          <p:cNvPr id="33797" name="TextBox 7"/>
          <p:cNvSpPr txBox="1">
            <a:spLocks noChangeArrowheads="1"/>
          </p:cNvSpPr>
          <p:nvPr/>
        </p:nvSpPr>
        <p:spPr bwMode="auto">
          <a:xfrm>
            <a:off x="5486400" y="4648200"/>
            <a:ext cx="29257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10 years later -</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Qualicum Beach is</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almost Broom free</a:t>
            </a: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endPar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spTree>
    <p:extLst>
      <p:ext uri="{BB962C8B-B14F-4D97-AF65-F5344CB8AC3E}">
        <p14:creationId xmlns:p14="http://schemas.microsoft.com/office/powerpoint/2010/main" val="2130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09600" y="2362200"/>
            <a:ext cx="8147050" cy="811213"/>
          </a:xfrm>
        </p:spPr>
        <p:txBody>
          <a:bodyPr/>
          <a:lstStyle/>
          <a:p>
            <a:pPr eaLnBrk="1" hangingPunct="1"/>
            <a:r>
              <a:rPr lang="en-US" altLang="en-US" sz="4400" smtClean="0">
                <a:solidFill>
                  <a:srgbClr val="FFF0CC"/>
                </a:solidFill>
                <a:effectLst>
                  <a:outerShdw blurRad="38100" dist="38100" dir="2700000" algn="tl">
                    <a:srgbClr val="000000"/>
                  </a:outerShdw>
                </a:effectLst>
                <a:latin typeface="Helvetica" panose="020B0604020202020204" pitchFamily="34" charset="0"/>
                <a:cs typeface="Helvetica" panose="020B0604020202020204" pitchFamily="34" charset="0"/>
                <a:sym typeface="Helvetica" panose="020B0604020202020204" pitchFamily="34" charset="0"/>
              </a:rPr>
              <a:t>What’s wrong with </a:t>
            </a:r>
            <a:br>
              <a:rPr lang="en-US" altLang="en-US" sz="4400" smtClean="0">
                <a:solidFill>
                  <a:srgbClr val="FFF0CC"/>
                </a:solidFill>
                <a:effectLst>
                  <a:outerShdw blurRad="38100" dist="38100" dir="2700000" algn="tl">
                    <a:srgbClr val="000000"/>
                  </a:outerShdw>
                </a:effectLst>
                <a:latin typeface="Helvetica" panose="020B0604020202020204" pitchFamily="34" charset="0"/>
                <a:cs typeface="Helvetica" panose="020B0604020202020204" pitchFamily="34" charset="0"/>
                <a:sym typeface="Helvetica" panose="020B0604020202020204" pitchFamily="34" charset="0"/>
              </a:rPr>
            </a:br>
            <a:r>
              <a:rPr lang="en-US" altLang="en-US" sz="4400" smtClean="0">
                <a:solidFill>
                  <a:srgbClr val="FFF0CC"/>
                </a:solidFill>
                <a:effectLst>
                  <a:outerShdw blurRad="38100" dist="38100" dir="2700000" algn="tl">
                    <a:srgbClr val="000000"/>
                  </a:outerShdw>
                </a:effectLst>
                <a:latin typeface="Helvetica" panose="020B0604020202020204" pitchFamily="34" charset="0"/>
                <a:cs typeface="Helvetica" panose="020B0604020202020204" pitchFamily="34" charset="0"/>
                <a:sym typeface="Helvetica" panose="020B0604020202020204" pitchFamily="34" charset="0"/>
              </a:rPr>
              <a:t>Scotch Broom?</a:t>
            </a:r>
            <a:endParaRPr lang="en-US" altLang="en-US" sz="4400" smtClean="0">
              <a:solidFill>
                <a:srgbClr val="FFF0CC"/>
              </a:solidFill>
              <a:effectLst>
                <a:outerShdw blurRad="38100" dist="38100" dir="2700000" algn="tl">
                  <a:srgbClr val="000000"/>
                </a:outerShdw>
              </a:effectLst>
              <a:latin typeface="Helvetica" panose="020B0604020202020204" pitchFamily="34" charset="0"/>
              <a:ea typeface="ヒラギノ角ゴ ProN W3" pitchFamily="-84" charset="-128"/>
              <a:sym typeface="Helvetica" panose="020B0604020202020204" pitchFamily="34" charset="0"/>
            </a:endParaRPr>
          </a:p>
        </p:txBody>
      </p:sp>
    </p:spTree>
    <p:extLst>
      <p:ext uri="{BB962C8B-B14F-4D97-AF65-F5344CB8AC3E}">
        <p14:creationId xmlns:p14="http://schemas.microsoft.com/office/powerpoint/2010/main" val="10333362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2-ParksvilleExit51.jpg"/>
          <p:cNvPicPr>
            <a:picLocks noChangeAspect="1"/>
          </p:cNvPicPr>
          <p:nvPr/>
        </p:nvPicPr>
        <p:blipFill>
          <a:blip r:embed="rId2">
            <a:lum bright="6000" contrast="20000"/>
            <a:alphaModFix amt="12000"/>
          </a:blip>
          <a:stretch>
            <a:fillRect/>
          </a:stretch>
        </p:blipFill>
        <p:spPr>
          <a:xfrm>
            <a:off x="457200" y="304800"/>
            <a:ext cx="8331200" cy="6248400"/>
          </a:xfrm>
          <a:prstGeom prst="rect">
            <a:avLst/>
          </a:prstGeom>
          <a:ln>
            <a:noFill/>
          </a:ln>
          <a:effectLst>
            <a:softEdge rad="112500"/>
          </a:effectLst>
        </p:spPr>
      </p:pic>
      <p:sp>
        <p:nvSpPr>
          <p:cNvPr id="7" name="TextBox 6"/>
          <p:cNvSpPr txBox="1"/>
          <p:nvPr/>
        </p:nvSpPr>
        <p:spPr>
          <a:xfrm>
            <a:off x="1066800" y="381000"/>
            <a:ext cx="6877050" cy="523875"/>
          </a:xfrm>
          <a:prstGeom prst="rect">
            <a:avLst/>
          </a:prstGeom>
          <a:solidFill>
            <a:srgbClr val="534E28"/>
          </a:solid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What’s Wrong with Scotch Broom?</a:t>
            </a:r>
            <a:endParaRPr kumimoji="0" lang="en-US" altLang="en-US" sz="28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sp>
        <p:nvSpPr>
          <p:cNvPr id="35844" name="Rectangle 7"/>
          <p:cNvSpPr>
            <a:spLocks noChangeArrowheads="1"/>
          </p:cNvSpPr>
          <p:nvPr/>
        </p:nvSpPr>
        <p:spPr bwMode="auto">
          <a:xfrm>
            <a:off x="457200" y="1128713"/>
            <a:ext cx="83312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Scotch broom is an </a:t>
            </a:r>
            <a:r>
              <a:rPr kumimoji="0" lang="en-US" altLang="en-US" sz="24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ALIEN</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 invasive plant that</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Spreads rapidly and densely</a:t>
            </a:r>
            <a:r>
              <a:rPr kumimoji="0" lang="en-US" altLang="en-US" sz="24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
            </a:r>
            <a:br>
              <a:rPr kumimoji="0" lang="en-US" altLang="en-US" sz="24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Forms dense thickets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Crowds out native plants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Leads to dramatic loss of diversity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Slows and prevents forest re-growth</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Causes allergies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Highly flammable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Called the “Scourge of Pasture Land”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Toxic to grazing animals and land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Makes farmland useless.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Helvetica" panose="020B0604020202020204" pitchFamily="34" charset="0"/>
                <a:sym typeface="Gill Sans" pitchFamily="-84" charset="0"/>
              </a:rPr>
              <a:t>Broom takes over anywhere in the sun. </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Gill Sans" pitchFamily="-84" charset="0"/>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Gill Sans" pitchFamily="-84" charset="0"/>
                <a:sym typeface="Gill Sans" pitchFamily="-84" charset="0"/>
              </a:rPr>
            </a:br>
            <a:endPar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Gill Sans" pitchFamily="-84" charset="0"/>
              <a:sym typeface="Gill Sans" pitchFamily="-84" charset="0"/>
            </a:endParaRPr>
          </a:p>
        </p:txBody>
      </p:sp>
    </p:spTree>
    <p:extLst>
      <p:ext uri="{BB962C8B-B14F-4D97-AF65-F5344CB8AC3E}">
        <p14:creationId xmlns:p14="http://schemas.microsoft.com/office/powerpoint/2010/main" val="257547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2-ParksvilleExit51.jpg"/>
          <p:cNvPicPr>
            <a:picLocks noChangeAspect="1"/>
          </p:cNvPicPr>
          <p:nvPr/>
        </p:nvPicPr>
        <p:blipFill>
          <a:blip r:embed="rId2">
            <a:lum bright="16000" contrast="32000"/>
            <a:extLst>
              <a:ext uri="{28A0092B-C50C-407E-A947-70E740481C1C}">
                <a14:useLocalDpi xmlns:a14="http://schemas.microsoft.com/office/drawing/2010/main" val="0"/>
              </a:ext>
            </a:extLst>
          </a:blip>
          <a:srcRect r="13284"/>
          <a:stretch>
            <a:fillRect/>
          </a:stretch>
        </p:blipFill>
        <p:spPr bwMode="auto">
          <a:xfrm>
            <a:off x="304800" y="3352800"/>
            <a:ext cx="3505200" cy="30321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30938" y="4464050"/>
            <a:ext cx="2379662" cy="1631950"/>
          </a:xfrm>
          <a:prstGeom prst="rect">
            <a:avLst/>
          </a:prstGeom>
          <a:noFill/>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These photos were</a:t>
            </a:r>
            <a:b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taken during a </a:t>
            </a:r>
            <a:b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dry spring. 75%</a:t>
            </a:r>
            <a:b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of the branches</a:t>
            </a:r>
            <a:b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8F8F8"/>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were dry and dead.</a:t>
            </a:r>
            <a:endParaRPr kumimoji="0" lang="en-US" altLang="en-US" sz="20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pic>
        <p:nvPicPr>
          <p:cNvPr id="10" name="Picture Placeholder 8" descr="2-ParksvilleExit51.jpg"/>
          <p:cNvPicPr>
            <a:picLocks noChangeAspect="1"/>
          </p:cNvPicPr>
          <p:nvPr/>
        </p:nvPicPr>
        <p:blipFill>
          <a:blip r:embed="rId3">
            <a:lum bright="6000" contrast="20000"/>
            <a:extLst>
              <a:ext uri="{28A0092B-C50C-407E-A947-70E740481C1C}">
                <a14:useLocalDpi xmlns:a14="http://schemas.microsoft.com/office/drawing/2010/main" val="0"/>
              </a:ext>
            </a:extLst>
          </a:blip>
          <a:srcRect t="9091" r="929"/>
          <a:stretch>
            <a:fillRect/>
          </a:stretch>
        </p:blipFill>
        <p:spPr bwMode="auto">
          <a:xfrm>
            <a:off x="3303588" y="2590800"/>
            <a:ext cx="5535612" cy="3810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0"/>
          <p:cNvSpPr txBox="1">
            <a:spLocks noChangeArrowheads="1"/>
          </p:cNvSpPr>
          <p:nvPr/>
        </p:nvSpPr>
        <p:spPr bwMode="auto">
          <a:xfrm>
            <a:off x="5562600" y="5715000"/>
            <a:ext cx="2081213" cy="338138"/>
          </a:xfrm>
          <a:prstGeom prst="rect">
            <a:avLst/>
          </a:prstGeom>
          <a:solidFill>
            <a:srgbClr val="BFB2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rPr>
              <a:t> Inland island Highway</a:t>
            </a:r>
          </a:p>
        </p:txBody>
      </p:sp>
      <p:sp>
        <p:nvSpPr>
          <p:cNvPr id="12" name="TextBox 11"/>
          <p:cNvSpPr txBox="1"/>
          <p:nvPr/>
        </p:nvSpPr>
        <p:spPr>
          <a:xfrm>
            <a:off x="4419600" y="914400"/>
            <a:ext cx="4191000" cy="1200150"/>
          </a:xfrm>
          <a:prstGeom prst="rect">
            <a:avLst/>
          </a:prstGeom>
          <a:solidFill>
            <a:srgbClr val="534E28"/>
          </a:solid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Broom Spreads Rapidly</a:t>
            </a:r>
            <a:br>
              <a:rPr kumimoji="0" lang="en-US"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&amp; Densely</a:t>
            </a:r>
            <a:br>
              <a:rPr kumimoji="0" lang="en-US"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Crowds out Native Plants</a:t>
            </a:r>
            <a:endParaRPr kumimoji="0" lang="en-US" altLang="en-US" sz="28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pic>
        <p:nvPicPr>
          <p:cNvPr id="9" name="Picture Placeholder 8" descr="2-ParksvilleExit51.jpg"/>
          <p:cNvPicPr>
            <a:picLocks noGrp="1" noChangeAspect="1"/>
          </p:cNvPicPr>
          <p:nvPr>
            <p:ph type="pic" sz="quarter" idx="13"/>
          </p:nvPr>
        </p:nvPicPr>
        <p:blipFill>
          <a:blip r:embed="rId4">
            <a:lum contrast="20000"/>
          </a:blip>
          <a:stretch>
            <a:fillRect/>
          </a:stretch>
        </p:blipFill>
        <p:spPr>
          <a:xfrm>
            <a:off x="330200" y="438150"/>
            <a:ext cx="3479800" cy="2609850"/>
          </a:xfrm>
          <a:ln>
            <a:noFill/>
          </a:ln>
          <a:effectLst>
            <a:softEdge rad="112500"/>
          </a:effectLst>
        </p:spPr>
      </p:pic>
    </p:spTree>
    <p:extLst>
      <p:ext uri="{BB962C8B-B14F-4D97-AF65-F5344CB8AC3E}">
        <p14:creationId xmlns:p14="http://schemas.microsoft.com/office/powerpoint/2010/main" val="2663740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2-ParksvilleExit51.jpg"/>
          <p:cNvPicPr>
            <a:picLocks noGrp="1" noChangeAspect="1"/>
          </p:cNvPicPr>
          <p:nvPr>
            <p:ph type="pic" sz="quarter" idx="13"/>
          </p:nvPr>
        </p:nvPicPr>
        <p:blipFill>
          <a:blip r:embed="rId2">
            <a:lum bright="6000" contrast="23000"/>
          </a:blip>
          <a:srcRect t="36286"/>
          <a:stretch>
            <a:fillRect/>
          </a:stretch>
        </p:blipFill>
        <p:spPr>
          <a:xfrm>
            <a:off x="511842" y="871303"/>
            <a:ext cx="4822158" cy="4605017"/>
          </a:xfrm>
          <a:ln>
            <a:noFill/>
          </a:ln>
          <a:effectLst>
            <a:softEdge rad="112500"/>
          </a:effectLst>
        </p:spPr>
      </p:pic>
      <p:sp>
        <p:nvSpPr>
          <p:cNvPr id="37891" name="TextBox 4"/>
          <p:cNvSpPr txBox="1">
            <a:spLocks noChangeArrowheads="1"/>
          </p:cNvSpPr>
          <p:nvPr/>
        </p:nvSpPr>
        <p:spPr bwMode="auto">
          <a:xfrm>
            <a:off x="5410200" y="533400"/>
            <a:ext cx="35052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r>
            <a:br>
              <a:rPr kumimoji="0" lang="en-US" altLang="en-US" sz="18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Broom strangles young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trees as they compete for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sun, water and nutrients.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Oregon estimates that it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loses over $47 million each</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year in lost timber sales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because of Scotch Broom.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With climate change and invasive plants, it is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becoming more difficult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for our forests to grow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back in balance &amp;</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good health.</a:t>
            </a:r>
          </a:p>
        </p:txBody>
      </p:sp>
      <p:sp>
        <p:nvSpPr>
          <p:cNvPr id="37892" name="TextBox 5"/>
          <p:cNvSpPr txBox="1">
            <a:spLocks noChangeArrowheads="1"/>
          </p:cNvSpPr>
          <p:nvPr/>
        </p:nvSpPr>
        <p:spPr bwMode="auto">
          <a:xfrm>
            <a:off x="1295400" y="228600"/>
            <a:ext cx="3429000" cy="523875"/>
          </a:xfrm>
          <a:prstGeom prst="rect">
            <a:avLst/>
          </a:prstGeom>
          <a:solidFill>
            <a:srgbClr val="534E2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Forests in Danger</a:t>
            </a:r>
          </a:p>
        </p:txBody>
      </p:sp>
    </p:spTree>
    <p:extLst>
      <p:ext uri="{BB962C8B-B14F-4D97-AF65-F5344CB8AC3E}">
        <p14:creationId xmlns:p14="http://schemas.microsoft.com/office/powerpoint/2010/main" val="998348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2-ParksvilleExit51.jpg"/>
          <p:cNvPicPr>
            <a:picLocks noGrp="1" noChangeAspect="1"/>
          </p:cNvPicPr>
          <p:nvPr>
            <p:ph type="pic" sz="quarter" idx="13"/>
          </p:nvPr>
        </p:nvPicPr>
        <p:blipFill>
          <a:blip r:embed="rId2">
            <a:lum bright="3000" contrast="20000"/>
          </a:blip>
          <a:srcRect t="4794" r="1042" b="12420"/>
          <a:stretch>
            <a:fillRect/>
          </a:stretch>
        </p:blipFill>
        <p:spPr>
          <a:xfrm>
            <a:off x="914400" y="685800"/>
            <a:ext cx="7239000" cy="4038600"/>
          </a:xfrm>
          <a:solidFill>
            <a:srgbClr val="FFFFFF">
              <a:shade val="85000"/>
            </a:srgbClr>
          </a:solidFill>
          <a:ln w="88900"/>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5" name="TextBox 3"/>
          <p:cNvSpPr txBox="1">
            <a:spLocks noChangeArrowheads="1"/>
          </p:cNvSpPr>
          <p:nvPr/>
        </p:nvSpPr>
        <p:spPr bwMode="auto">
          <a:xfrm>
            <a:off x="5929313" y="6245225"/>
            <a:ext cx="2343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ヒラギノ角ゴ ProN W3" pitchFamily="-84" charset="-128"/>
                <a:cs typeface="Arial" panose="020B0604020202020204" pitchFamily="34" charset="0"/>
                <a:sym typeface="Gill Sans" pitchFamily="-84" charset="0"/>
              </a:rPr>
              <a:t>Parksville Interchange #51</a:t>
            </a:r>
          </a:p>
        </p:txBody>
      </p:sp>
      <p:sp>
        <p:nvSpPr>
          <p:cNvPr id="5" name="TextBox 4"/>
          <p:cNvSpPr txBox="1"/>
          <p:nvPr/>
        </p:nvSpPr>
        <p:spPr>
          <a:xfrm>
            <a:off x="1143000" y="4953000"/>
            <a:ext cx="6681788" cy="1200150"/>
          </a:xfrm>
          <a:prstGeom prst="rect">
            <a:avLst/>
          </a:prstGeom>
          <a:no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pitchFamily="-84" charset="0"/>
                <a:ea typeface="ヒラギノ角ゴ ProN W3" pitchFamily="-84" charset="-128"/>
                <a:cs typeface="Gill Sans" pitchFamily="-84" charset="0"/>
                <a:sym typeface="Gill Sans" pitchFamily="-84" charset="0"/>
              </a:rPr>
              <a:t>The yellow broom field used to be a forest of fir.</a:t>
            </a:r>
            <a:br>
              <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pitchFamily="-84" charset="0"/>
                <a:ea typeface="ヒラギノ角ゴ ProN W3" pitchFamily="-84" charset="-128"/>
                <a:cs typeface="Gill Sans" pitchFamily="-84" charset="0"/>
                <a:sym typeface="Gill Sans" pitchFamily="-84" charset="0"/>
              </a:rPr>
            </a:br>
            <a:r>
              <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pitchFamily="-84" charset="0"/>
                <a:ea typeface="ヒラギノ角ゴ ProN W3" pitchFamily="-84" charset="-128"/>
                <a:cs typeface="Gill Sans" pitchFamily="-84" charset="0"/>
                <a:sym typeface="Gill Sans" pitchFamily="-84" charset="0"/>
              </a:rPr>
              <a:t>Broom grows faster than trees </a:t>
            </a:r>
            <a:br>
              <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pitchFamily="-84" charset="0"/>
                <a:ea typeface="ヒラギノ角ゴ ProN W3" pitchFamily="-84" charset="-128"/>
                <a:cs typeface="Gill Sans" pitchFamily="-84" charset="0"/>
                <a:sym typeface="Gill Sans" pitchFamily="-84" charset="0"/>
              </a:rPr>
            </a:br>
            <a:r>
              <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pitchFamily="-84" charset="0"/>
                <a:ea typeface="ヒラギノ角ゴ ProN W3" pitchFamily="-84" charset="-128"/>
                <a:cs typeface="Gill Sans" pitchFamily="-84" charset="0"/>
                <a:sym typeface="Gill Sans" pitchFamily="-84" charset="0"/>
              </a:rPr>
              <a:t>and also takes over pastures and farm fields.</a:t>
            </a:r>
            <a:endPar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cs typeface="Gill Sans" pitchFamily="-84" charset="0"/>
              <a:sym typeface="Gill Sans" pitchFamily="-84" charset="0"/>
            </a:endParaRPr>
          </a:p>
        </p:txBody>
      </p:sp>
      <p:sp>
        <p:nvSpPr>
          <p:cNvPr id="38917" name="TextBox 5"/>
          <p:cNvSpPr txBox="1">
            <a:spLocks noChangeArrowheads="1"/>
          </p:cNvSpPr>
          <p:nvPr/>
        </p:nvSpPr>
        <p:spPr bwMode="auto">
          <a:xfrm>
            <a:off x="838200" y="533400"/>
            <a:ext cx="3429000" cy="954088"/>
          </a:xfrm>
          <a:prstGeom prst="rect">
            <a:avLst/>
          </a:prstGeom>
          <a:solidFill>
            <a:srgbClr val="534E2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Forests &amp; FARMS</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in Danger</a:t>
            </a:r>
          </a:p>
        </p:txBody>
      </p:sp>
    </p:spTree>
    <p:extLst>
      <p:ext uri="{BB962C8B-B14F-4D97-AF65-F5344CB8AC3E}">
        <p14:creationId xmlns:p14="http://schemas.microsoft.com/office/powerpoint/2010/main" val="172355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2-ParksvilleExit51.jpg"/>
          <p:cNvPicPr>
            <a:picLocks noChangeAspect="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457200" y="2914650"/>
            <a:ext cx="4546600" cy="34099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descr="2-ParksvilleExit51.jpg"/>
          <p:cNvPicPr>
            <a:picLocks noGrp="1" noChangeAspect="1"/>
          </p:cNvPicPr>
          <p:nvPr>
            <p:ph type="pic" sz="quarter" idx="13"/>
          </p:nvPr>
        </p:nvPicPr>
        <p:blipFill>
          <a:blip r:embed="rId3">
            <a:lum bright="12000" contrast="26000"/>
          </a:blip>
          <a:stretch>
            <a:fillRect/>
          </a:stretch>
        </p:blipFill>
        <p:spPr>
          <a:xfrm>
            <a:off x="457200" y="198299"/>
            <a:ext cx="4572000" cy="3429000"/>
          </a:xfrm>
          <a:ln>
            <a:noFill/>
          </a:ln>
          <a:effectLst>
            <a:softEdge rad="112500"/>
          </a:effectLst>
        </p:spPr>
      </p:pic>
      <p:sp>
        <p:nvSpPr>
          <p:cNvPr id="39940" name="Rectangle 7"/>
          <p:cNvSpPr>
            <a:spLocks noChangeArrowheads="1"/>
          </p:cNvSpPr>
          <p:nvPr/>
        </p:nvSpPr>
        <p:spPr bwMode="auto">
          <a:xfrm>
            <a:off x="5257800" y="457200"/>
            <a:ext cx="3505200" cy="3078163"/>
          </a:xfrm>
          <a:prstGeom prst="rect">
            <a:avLst/>
          </a:prstGeom>
          <a:solidFill>
            <a:srgbClr val="8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t>"Scotch Broom </a:t>
            </a:r>
            <a:b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t>is a volatile flash fuel.</a:t>
            </a:r>
            <a:b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br>
            <a:r>
              <a:rPr kumimoji="0" lang="en-US" altLang="en-US" sz="18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t>The presence of </a:t>
            </a:r>
            <a:br>
              <a:rPr kumimoji="0" lang="en-US" altLang="en-US" sz="18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br>
            <a:r>
              <a:rPr kumimoji="0" lang="en-US" altLang="en-US" sz="18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t>Scotch broom will</a:t>
            </a:r>
            <a: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increase a wildfire’s fuel load and escalate the fire’s intensity, compromising fire situations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and making them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more difficult to fight."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ヒラギノ角ゴ ProN W3" pitchFamily="-84" charset="-128"/>
                <a:sym typeface="Gill Sans" pitchFamily="-84" charset="0"/>
              </a:rPr>
              <a:t> </a:t>
            </a:r>
          </a:p>
        </p:txBody>
      </p:sp>
      <p:sp>
        <p:nvSpPr>
          <p:cNvPr id="11" name="TextBox 10"/>
          <p:cNvSpPr txBox="1"/>
          <p:nvPr/>
        </p:nvSpPr>
        <p:spPr>
          <a:xfrm>
            <a:off x="5254625" y="3810000"/>
            <a:ext cx="3508375" cy="1200150"/>
          </a:xfrm>
          <a:prstGeom prst="rect">
            <a:avLst/>
          </a:prstGeom>
          <a:solidFill>
            <a:srgbClr val="8B0000"/>
          </a:solid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Terry Peters </a:t>
            </a:r>
            <a:br>
              <a:rPr kumimoji="0" lang="en-US" altLang="en-US" sz="18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18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Fire Chief</a:t>
            </a:r>
            <a:br>
              <a:rPr kumimoji="0" lang="en-US" altLang="en-US" sz="18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1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Director of Emergency Services</a:t>
            </a:r>
            <a:br>
              <a:rPr kumimoji="0" lang="en-US" altLang="en-US" sz="1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1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City of Powell River B.C.</a:t>
            </a:r>
            <a:endParaRPr kumimoji="0" lang="en-US" altLang="en-US" sz="18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endParaRPr>
          </a:p>
        </p:txBody>
      </p:sp>
      <p:sp>
        <p:nvSpPr>
          <p:cNvPr id="7" name="TextBox 6"/>
          <p:cNvSpPr txBox="1"/>
          <p:nvPr/>
        </p:nvSpPr>
        <p:spPr>
          <a:xfrm>
            <a:off x="533400" y="304800"/>
            <a:ext cx="3038475" cy="584200"/>
          </a:xfrm>
          <a:prstGeom prst="rect">
            <a:avLst/>
          </a:prstGeom>
          <a:solidFill>
            <a:srgbClr val="8B0000"/>
          </a:solid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Fire Hazard !!</a:t>
            </a:r>
            <a:endParaRPr kumimoji="0" lang="en-US" altLang="en-US" sz="32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spTree>
    <p:extLst>
      <p:ext uri="{BB962C8B-B14F-4D97-AF65-F5344CB8AC3E}">
        <p14:creationId xmlns:p14="http://schemas.microsoft.com/office/powerpoint/2010/main" val="2719646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88900"/>
            <a:ext cx="8610600" cy="6642100"/>
          </a:xfrm>
        </p:spPr>
        <p:txBody>
          <a:bodyPr rIns="457200"/>
          <a:lstStyle/>
          <a:p>
            <a:r>
              <a:rPr lang="en-CA" altLang="en-US" sz="2000" smtClean="0"/>
              <a:t/>
            </a:r>
            <a:br>
              <a:rPr lang="en-CA" altLang="en-US" sz="2000" smtClean="0"/>
            </a:br>
            <a:r>
              <a:rPr lang="en-CA" altLang="en-US" sz="2000" smtClean="0"/>
              <a:t/>
            </a:r>
            <a:br>
              <a:rPr lang="en-CA" altLang="en-US" sz="2000" smtClean="0"/>
            </a:br>
            <a:r>
              <a:rPr lang="en-CA" altLang="en-US" sz="2000" smtClean="0"/>
              <a:t/>
            </a:r>
            <a:br>
              <a:rPr lang="en-CA" altLang="en-US" sz="2000" smtClean="0"/>
            </a:br>
            <a:r>
              <a:rPr lang="en-CA" altLang="en-US" sz="2000" smtClean="0"/>
              <a:t/>
            </a:r>
            <a:br>
              <a:rPr lang="en-CA" altLang="en-US" sz="2000" smtClean="0"/>
            </a:br>
            <a:r>
              <a:rPr lang="en-US" altLang="en-US" sz="2000" smtClean="0">
                <a:solidFill>
                  <a:schemeClr val="tx1"/>
                </a:solidFill>
                <a:effectLst/>
                <a:latin typeface="Helvetica" panose="020B0604020202020204" pitchFamily="34" charset="0"/>
                <a:cs typeface="Helvetica" panose="020B0604020202020204" pitchFamily="34" charset="0"/>
                <a:sym typeface="Helvetica" panose="020B0604020202020204" pitchFamily="34" charset="0"/>
              </a:rPr>
              <a:t/>
            </a:r>
            <a:br>
              <a:rPr lang="en-US" altLang="en-US" sz="2000" smtClean="0">
                <a:solidFill>
                  <a:schemeClr val="tx1"/>
                </a:solidFill>
                <a:effectLst/>
                <a:latin typeface="Helvetica" panose="020B0604020202020204" pitchFamily="34" charset="0"/>
                <a:cs typeface="Helvetica" panose="020B0604020202020204" pitchFamily="34" charset="0"/>
                <a:sym typeface="Helvetica" panose="020B0604020202020204" pitchFamily="34" charset="0"/>
              </a:rPr>
            </a:br>
            <a:r>
              <a:rPr lang="en-US" altLang="en-US" sz="1400" smtClean="0">
                <a:solidFill>
                  <a:schemeClr val="tx1"/>
                </a:solidFill>
                <a:effectLst/>
                <a:latin typeface="Helvetica" panose="020B0604020202020204" pitchFamily="34" charset="0"/>
                <a:cs typeface="Helvetica" panose="020B0604020202020204" pitchFamily="34" charset="0"/>
                <a:sym typeface="Helvetica" panose="020B0604020202020204" pitchFamily="34" charset="0"/>
              </a:rPr>
              <a:t/>
            </a:r>
            <a:br>
              <a:rPr lang="en-US" altLang="en-US" sz="1400" smtClean="0">
                <a:solidFill>
                  <a:schemeClr val="tx1"/>
                </a:solidFill>
                <a:effectLst/>
                <a:latin typeface="Helvetica" panose="020B0604020202020204" pitchFamily="34" charset="0"/>
                <a:cs typeface="Helvetica" panose="020B0604020202020204" pitchFamily="34" charset="0"/>
                <a:sym typeface="Helvetica" panose="020B0604020202020204" pitchFamily="34" charset="0"/>
              </a:rPr>
            </a:br>
            <a:r>
              <a:rPr lang="en-US" altLang="en-US" sz="1400" smtClean="0">
                <a:solidFill>
                  <a:schemeClr val="tx1"/>
                </a:solidFill>
                <a:effectLst/>
                <a:latin typeface="Helvetica" panose="020B0604020202020204" pitchFamily="34" charset="0"/>
                <a:sym typeface="Helvetica" panose="020B0604020202020204" pitchFamily="34" charset="0"/>
              </a:rPr>
              <a:t/>
            </a:r>
            <a:br>
              <a:rPr lang="en-US" altLang="en-US" sz="1400" smtClean="0">
                <a:solidFill>
                  <a:schemeClr val="tx1"/>
                </a:solidFill>
                <a:effectLst/>
                <a:latin typeface="Helvetica" panose="020B0604020202020204" pitchFamily="34" charset="0"/>
                <a:sym typeface="Helvetica" panose="020B0604020202020204" pitchFamily="34" charset="0"/>
              </a:rPr>
            </a:br>
            <a:r>
              <a:rPr lang="en-US" altLang="en-US" sz="1300" smtClean="0">
                <a:solidFill>
                  <a:schemeClr val="tx1"/>
                </a:solidFill>
                <a:effectLst/>
                <a:latin typeface="Calibri" panose="020F0502020204030204" pitchFamily="34" charset="0"/>
                <a:sym typeface="Calibri" panose="020F0502020204030204" pitchFamily="34" charset="0"/>
              </a:rPr>
              <a:t/>
            </a:r>
            <a:br>
              <a:rPr lang="en-US" altLang="en-US" sz="1300" smtClean="0">
                <a:solidFill>
                  <a:schemeClr val="tx1"/>
                </a:solidFill>
                <a:effectLst/>
                <a:latin typeface="Calibri" panose="020F0502020204030204" pitchFamily="34" charset="0"/>
                <a:sym typeface="Calibri" panose="020F0502020204030204" pitchFamily="34" charset="0"/>
              </a:rPr>
            </a:br>
            <a:r>
              <a:rPr lang="en-US" altLang="en-US" sz="1300" smtClean="0">
                <a:solidFill>
                  <a:schemeClr val="tx1"/>
                </a:solidFill>
                <a:effectLst/>
                <a:latin typeface="Calibri" panose="020F0502020204030204" pitchFamily="34" charset="0"/>
                <a:cs typeface="Calibri" panose="020F0502020204030204" pitchFamily="34" charset="0"/>
                <a:sym typeface="Calibri" panose="020F0502020204030204" pitchFamily="34" charset="0"/>
              </a:rPr>
              <a:t> </a:t>
            </a:r>
            <a:r>
              <a:rPr lang="en-US" altLang="en-US" sz="1300" smtClean="0">
                <a:effectLst/>
                <a:latin typeface="Calibri" panose="020F0502020204030204" pitchFamily="34" charset="0"/>
                <a:sym typeface="Calibri" panose="020F0502020204030204" pitchFamily="34" charset="0"/>
              </a:rPr>
              <a:t/>
            </a:r>
            <a:br>
              <a:rPr lang="en-US" altLang="en-US" sz="1300" smtClean="0">
                <a:effectLst/>
                <a:latin typeface="Calibri" panose="020F0502020204030204" pitchFamily="34" charset="0"/>
                <a:sym typeface="Calibri" panose="020F0502020204030204" pitchFamily="34" charset="0"/>
              </a:rPr>
            </a:br>
            <a:endParaRPr lang="en-US" altLang="en-US" sz="1800" smtClean="0">
              <a:solidFill>
                <a:schemeClr val="tx1"/>
              </a:solidFill>
              <a:effectLst>
                <a:outerShdw blurRad="38100" dist="38100" dir="2700000" algn="tl">
                  <a:srgbClr val="000000"/>
                </a:outerShdw>
              </a:effectLst>
              <a:latin typeface="Helvetica" panose="020B0604020202020204" pitchFamily="34" charset="0"/>
              <a:sym typeface="Helvetica" panose="020B0604020202020204" pitchFamily="34" charset="0"/>
            </a:endParaRPr>
          </a:p>
        </p:txBody>
      </p:sp>
      <p:sp>
        <p:nvSpPr>
          <p:cNvPr id="40963" name="TextBox 3"/>
          <p:cNvSpPr txBox="1">
            <a:spLocks noChangeArrowheads="1"/>
          </p:cNvSpPr>
          <p:nvPr/>
        </p:nvSpPr>
        <p:spPr bwMode="auto">
          <a:xfrm>
            <a:off x="838200" y="4648200"/>
            <a:ext cx="3505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rPr>
              <a:t>From </a:t>
            </a:r>
            <a:r>
              <a:rPr kumimoji="0" lang="en-US" altLang="en-US" sz="16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hlinkClick r:id="rId2"/>
              </a:rPr>
              <a:t>www.bcwildfires.ca</a:t>
            </a:r>
            <a:r>
              <a:rPr kumimoji="0" lang="en-US" altLang="en-US" sz="16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rPr>
              <a:t> website. Coastal Fire Centre, 2015, of BC Govt, Ministry of Forests, Lands and Natural Resources</a:t>
            </a:r>
          </a:p>
        </p:txBody>
      </p:sp>
      <p:pic>
        <p:nvPicPr>
          <p:cNvPr id="5" name="Picture Placeholder 8" descr="2-ParksvilleExit51.jpg"/>
          <p:cNvPicPr>
            <a:picLocks noChangeAspect="1"/>
          </p:cNvPicPr>
          <p:nvPr/>
        </p:nvPicPr>
        <p:blipFill>
          <a:blip r:embed="rId3">
            <a:lum bright="6000" contrast="23000"/>
          </a:blip>
          <a:srcRect t="36286"/>
          <a:stretch>
            <a:fillRect/>
          </a:stretch>
        </p:blipFill>
        <p:spPr>
          <a:xfrm>
            <a:off x="578753" y="533400"/>
            <a:ext cx="4069447" cy="3886200"/>
          </a:xfrm>
          <a:prstGeom prst="rect">
            <a:avLst/>
          </a:prstGeom>
          <a:solidFill>
            <a:schemeClr val="tx1">
              <a:lumMod val="75000"/>
            </a:schemeClr>
          </a:solidFill>
          <a:ln w="127000" cap="sq">
            <a:noFill/>
            <a:miter lim="800000"/>
          </a:ln>
          <a:effectLst>
            <a:softEdge rad="112500"/>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pic>
      <p:sp>
        <p:nvSpPr>
          <p:cNvPr id="40965" name="Rectangle 5"/>
          <p:cNvSpPr>
            <a:spLocks noChangeArrowheads="1"/>
          </p:cNvSpPr>
          <p:nvPr/>
        </p:nvSpPr>
        <p:spPr bwMode="auto">
          <a:xfrm>
            <a:off x="3505200" y="954088"/>
            <a:ext cx="4927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altLang="en-US" sz="14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rPr>
              <a:t/>
            </a:r>
            <a:br>
              <a:rPr kumimoji="0" lang="en-CA" altLang="en-US" sz="14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rPr>
            </a:br>
            <a:r>
              <a:rPr kumimoji="0" lang="en-US" altLang="en-US" sz="3200" b="0" i="0" u="none" strike="noStrike" kern="1200" cap="none" spc="0" normalizeH="0" baseline="30000" noProof="0" smtClean="0">
                <a:ln>
                  <a:noFill/>
                </a:ln>
                <a:solidFill>
                  <a:srgbClr val="000000"/>
                </a:solidFill>
                <a:effectLst/>
                <a:uLnTx/>
                <a:uFillTx/>
                <a:latin typeface="Gill Sans" pitchFamily="-84" charset="0"/>
                <a:ea typeface="ヒラギノ角ゴ ProN W3" pitchFamily="-84" charset="-128"/>
                <a:sym typeface="Gill Sans" pitchFamily="-84" charset="0"/>
              </a:rPr>
              <a:t/>
            </a:r>
            <a:br>
              <a:rPr kumimoji="0" lang="en-US" altLang="en-US" sz="3200" b="0" i="0" u="none" strike="noStrike" kern="1200" cap="none" spc="0" normalizeH="0" baseline="30000" noProof="0" smtClean="0">
                <a:ln>
                  <a:noFill/>
                </a:ln>
                <a:solidFill>
                  <a:srgbClr val="000000"/>
                </a:solidFill>
                <a:effectLst/>
                <a:uLnTx/>
                <a:uFillTx/>
                <a:latin typeface="Gill Sans" pitchFamily="-84" charset="0"/>
                <a:ea typeface="ヒラギノ角ゴ ProN W3" pitchFamily="-84" charset="-128"/>
                <a:sym typeface="Gill Sans" pitchFamily="-84" charset="0"/>
              </a:rPr>
            </a:b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sp>
        <p:nvSpPr>
          <p:cNvPr id="7" name="TextBox 6"/>
          <p:cNvSpPr txBox="1"/>
          <p:nvPr/>
        </p:nvSpPr>
        <p:spPr>
          <a:xfrm>
            <a:off x="731838" y="304800"/>
            <a:ext cx="3036887" cy="584200"/>
          </a:xfrm>
          <a:prstGeom prst="rect">
            <a:avLst/>
          </a:prstGeom>
          <a:solidFill>
            <a:srgbClr val="8B0000"/>
          </a:solid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Fire Hazard !!</a:t>
            </a:r>
            <a:endParaRPr kumimoji="0" lang="en-US" altLang="en-US" sz="3200" b="1"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sp>
        <p:nvSpPr>
          <p:cNvPr id="40967" name="TextBox 7"/>
          <p:cNvSpPr txBox="1">
            <a:spLocks noChangeArrowheads="1"/>
          </p:cNvSpPr>
          <p:nvPr/>
        </p:nvSpPr>
        <p:spPr bwMode="auto">
          <a:xfrm>
            <a:off x="5410200" y="2863850"/>
            <a:ext cx="3327400" cy="1631950"/>
          </a:xfrm>
          <a:prstGeom prst="rect">
            <a:avLst/>
          </a:prstGeom>
          <a:solidFill>
            <a:srgbClr val="9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cs typeface="Helvetica" panose="020B0604020202020204" pitchFamily="34" charset="0"/>
                <a:sym typeface="Helvetica" panose="020B0604020202020204" pitchFamily="34" charset="0"/>
              </a:rPr>
              <a:t>“Two invasive species cause fire behaviour </a:t>
            </a:r>
            <a:b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cs typeface="Helvetica" panose="020B0604020202020204" pitchFamily="34" charset="0"/>
                <a:sym typeface="Helvetica" panose="020B0604020202020204" pitchFamily="34" charset="0"/>
              </a:rPr>
            </a:br>
            <a:r>
              <a:rPr kumimoji="0" lang="en-US" altLang="en-US" sz="2000" b="0" i="0" u="none" strike="noStrike" kern="1200" cap="none" spc="0" normalizeH="0" baseline="0" noProof="0" smtClean="0">
                <a:ln>
                  <a:noFill/>
                </a:ln>
                <a:solidFill>
                  <a:srgbClr val="FFFFFF"/>
                </a:solidFill>
                <a:effectLst/>
                <a:uLnTx/>
                <a:uFillTx/>
                <a:latin typeface="Verdana" panose="020B0604030504040204" pitchFamily="34" charset="0"/>
                <a:ea typeface="ヒラギノ角ゴ ProN W3" pitchFamily="-84" charset="-128"/>
                <a:cs typeface="Helvetica" panose="020B0604020202020204" pitchFamily="34" charset="0"/>
                <a:sym typeface="Helvetica" panose="020B0604020202020204" pitchFamily="34" charset="0"/>
              </a:rPr>
              <a:t>and control concerns:  broom and gorse.”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000000"/>
              </a:solidFill>
              <a:effectLst/>
              <a:uLnTx/>
              <a:uFillTx/>
              <a:latin typeface="Verdana" panose="020B0604030504040204" pitchFamily="34" charset="0"/>
              <a:ea typeface="ヒラギノ角ゴ ProN W3" pitchFamily="-84" charset="-128"/>
              <a:cs typeface="Helvetica" panose="020B0604020202020204" pitchFamily="34" charset="0"/>
              <a:sym typeface="Helvetica"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000000"/>
              </a:solidFill>
              <a:effectLst/>
              <a:uLnTx/>
              <a:uFillTx/>
              <a:latin typeface="Verdana" panose="020B0604030504040204" pitchFamily="34" charset="0"/>
              <a:ea typeface="ヒラギノ角ゴ ProN W3" pitchFamily="-84" charset="-128"/>
              <a:sym typeface="Gill Sans" pitchFamily="-84" charset="0"/>
            </a:endParaRPr>
          </a:p>
        </p:txBody>
      </p:sp>
      <p:pic>
        <p:nvPicPr>
          <p:cNvPr id="12" name="Picture 11" descr="1-broomclump.JPG"/>
          <p:cNvPicPr>
            <a:picLocks noChangeAspect="1"/>
          </p:cNvPicPr>
          <p:nvPr/>
        </p:nvPicPr>
        <p:blipFill>
          <a:blip r:embed="rId4" cstate="print">
            <a:lum bright="8000" contrast="6000"/>
            <a:extLst>
              <a:ext uri="{28A0092B-C50C-407E-A947-70E740481C1C}">
                <a14:useLocalDpi xmlns:a14="http://schemas.microsoft.com/office/drawing/2010/main" val="0"/>
              </a:ext>
            </a:extLst>
          </a:blip>
          <a:srcRect/>
          <a:stretch>
            <a:fillRect/>
          </a:stretch>
        </p:blipFill>
        <p:spPr bwMode="auto">
          <a:xfrm>
            <a:off x="5486400" y="361950"/>
            <a:ext cx="2971800" cy="22288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Box 12"/>
          <p:cNvSpPr txBox="1">
            <a:spLocks noChangeArrowheads="1"/>
          </p:cNvSpPr>
          <p:nvPr/>
        </p:nvSpPr>
        <p:spPr bwMode="auto">
          <a:xfrm>
            <a:off x="5334000" y="4343400"/>
            <a:ext cx="3505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18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rPr>
              <a:t>The Coastal Fire Service is saying wildfires are harder to predict and control when gorse and broom are present.</a:t>
            </a: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rPr>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We can’t say we didn’t know…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10514377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2-ParksvilleExit51.jpg"/>
          <p:cNvPicPr>
            <a:picLocks noChangeAspect="1"/>
          </p:cNvPicPr>
          <p:nvPr/>
        </p:nvPicPr>
        <p:blipFill>
          <a:blip r:embed="rId2">
            <a:lum bright="6000" contrast="20000"/>
            <a:alphaModFix amt="12000"/>
          </a:blip>
          <a:stretch>
            <a:fillRect/>
          </a:stretch>
        </p:blipFill>
        <p:spPr>
          <a:xfrm>
            <a:off x="457200" y="304800"/>
            <a:ext cx="8331200" cy="2743200"/>
          </a:xfrm>
          <a:prstGeom prst="rect">
            <a:avLst/>
          </a:prstGeom>
          <a:ln>
            <a:noFill/>
          </a:ln>
          <a:effectLst>
            <a:softEdge rad="112500"/>
          </a:effectLst>
        </p:spPr>
      </p:pic>
      <p:sp>
        <p:nvSpPr>
          <p:cNvPr id="7" name="TextBox 6"/>
          <p:cNvSpPr txBox="1"/>
          <p:nvPr/>
        </p:nvSpPr>
        <p:spPr>
          <a:xfrm>
            <a:off x="1066800" y="228600"/>
            <a:ext cx="7467600" cy="461963"/>
          </a:xfrm>
          <a:prstGeom prst="rect">
            <a:avLst/>
          </a:prstGeom>
          <a:solidFill>
            <a:srgbClr val="BFB258"/>
          </a:solidFill>
          <a:ln>
            <a:solidFill>
              <a:srgbClr val="FFFF00"/>
            </a:solidFill>
          </a:ln>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9213B"/>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MYTHS about Scotch Broom</a:t>
            </a:r>
            <a:endParaRPr kumimoji="0" lang="en-US" altLang="en-US" sz="2800" b="1" i="0" u="none" strike="noStrike" kern="1200" cap="none" spc="0" normalizeH="0" baseline="0" noProof="0" smtClean="0">
              <a:ln>
                <a:noFill/>
              </a:ln>
              <a:solidFill>
                <a:srgbClr val="09213B"/>
              </a:solidFill>
              <a:effectLst/>
              <a:uLnTx/>
              <a:uFillTx/>
              <a:latin typeface="Gill Sans" pitchFamily="-84" charset="0"/>
              <a:ea typeface="ヒラギノ角ゴ ProN W3" pitchFamily="-84" charset="-128"/>
              <a:sym typeface="Gill Sans" pitchFamily="-84" charset="0"/>
            </a:endParaRPr>
          </a:p>
        </p:txBody>
      </p:sp>
      <p:sp>
        <p:nvSpPr>
          <p:cNvPr id="45060" name="Rectangle 7"/>
          <p:cNvSpPr>
            <a:spLocks noChangeArrowheads="1"/>
          </p:cNvSpPr>
          <p:nvPr/>
        </p:nvSpPr>
        <p:spPr bwMode="auto">
          <a:xfrm>
            <a:off x="457200" y="914400"/>
            <a:ext cx="8305800" cy="4708525"/>
          </a:xfrm>
          <a:prstGeom prst="rect">
            <a:avLst/>
          </a:prstGeom>
          <a:noFill/>
          <a:ln w="9525">
            <a:noFill/>
            <a:miter lim="800000"/>
            <a:headEnd/>
            <a:tailEnd/>
          </a:ln>
        </p:spPr>
        <p:txBody>
          <a:bodyPr>
            <a:spAutoFit/>
          </a:bodyPr>
          <a:lstStyle>
            <a:lvl1pPr marL="457200" indent="-457200"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Myth 1:  You can’t stop Scotch broom.   </a:t>
            </a:r>
            <a:r>
              <a:rPr kumimoji="0" lang="en-US" altLang="en-US" sz="2800" b="0" i="0" u="none" strike="noStrike" kern="1200" cap="none" spc="0" normalizeH="0" baseline="0" noProof="0" smtClean="0">
                <a:ln>
                  <a:noFill/>
                </a:ln>
                <a:solidFill>
                  <a:srgbClr val="FF6600"/>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FALSE!</a:t>
            </a: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endPar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Scotch broom produces up to 18,000 seeds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per plant which can sprout for the next 20-40 years.</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BUT WE CAN STOP THE SPREAD</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400" b="1" i="0" u="none" strike="noStrike" kern="1200" cap="none" spc="0" normalizeH="0" baseline="0" noProof="0" smtClean="0">
                <a:ln>
                  <a:noFill/>
                </a:ln>
                <a:solidFill>
                  <a:srgbClr val="BFB258"/>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Cut in Broom in Bloom</a:t>
            </a:r>
            <a:r>
              <a:rPr kumimoji="0" lang="en-US" altLang="en-US" sz="2000" b="1" i="0" u="none" strike="noStrike" kern="1200" cap="none" spc="0" normalizeH="0" baseline="0" noProof="0" smtClean="0">
                <a:ln>
                  <a:noFill/>
                </a:ln>
                <a:solidFill>
                  <a:srgbClr val="BFBFB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r>
            <a:br>
              <a:rPr kumimoji="0" lang="en-US" altLang="en-US" sz="2000" b="1" i="0" u="none" strike="noStrike" kern="1200" cap="none" spc="0" normalizeH="0" baseline="0" noProof="0" smtClean="0">
                <a:ln>
                  <a:noFill/>
                </a:ln>
                <a:solidFill>
                  <a:srgbClr val="BFBFB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1" i="0" u="none" strike="noStrike" kern="1200" cap="none" spc="0" normalizeH="0" baseline="0" noProof="0" smtClean="0">
                <a:ln>
                  <a:noFill/>
                </a:ln>
                <a:solidFill>
                  <a:srgbClr val="BFBFB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hlinkClick r:id="rId3"/>
              </a:rPr>
              <a:t>www.broombuster.org</a:t>
            </a:r>
            <a:r>
              <a:rPr kumimoji="0" lang="en-US" altLang="en-US" sz="2000" b="1" i="0" u="none" strike="noStrike" kern="1200" cap="none" spc="0" normalizeH="0" baseline="0" noProof="0" smtClean="0">
                <a:ln>
                  <a:noFill/>
                </a:ln>
                <a:solidFill>
                  <a:srgbClr val="BFBFB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for details </a:t>
            </a:r>
            <a:endParaRPr kumimoji="0" lang="en-US" altLang="en-US" sz="2000" b="0" i="0" u="none" strike="noStrike" kern="1200" cap="none" spc="0" normalizeH="0" baseline="0" noProof="0" smtClean="0">
              <a:ln>
                <a:noFill/>
              </a:ln>
              <a:solidFill>
                <a:srgbClr val="BFBFB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MYTH #2:  </a:t>
            </a: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Broom is naturalized.  </a:t>
            </a:r>
            <a:r>
              <a:rPr kumimoji="0" lang="en-US" altLang="en-US" sz="2400" b="0" i="0" u="none" strike="noStrike" kern="1200" cap="none" spc="0" normalizeH="0" baseline="0" noProof="0" smtClean="0">
                <a:ln>
                  <a:noFill/>
                </a:ln>
                <a:solidFill>
                  <a:srgbClr val="FF6600"/>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FALSE!</a:t>
            </a:r>
            <a:r>
              <a:rPr kumimoji="0" lang="en-US" altLang="en-US" sz="18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r>
            <a:br>
              <a:rPr kumimoji="0" lang="en-US" altLang="en-US" sz="18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 </a:t>
            </a: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Broom is just getting started!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Broom covers whole mountains in Portugal, Spain, </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Australia, Brazil, Croatia, and New Zealand.</a:t>
            </a:r>
            <a:b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Helvetica" panose="020B0604020202020204" pitchFamily="34" charset="0"/>
                <a:ea typeface="ヒラギノ角ゴ ProN W3" pitchFamily="-84" charset="-128"/>
                <a:cs typeface="Helvetica" panose="020B0604020202020204" pitchFamily="34" charset="0"/>
                <a:sym typeface="Gill Sans" pitchFamily="-84" charset="0"/>
              </a:rPr>
              <a:t>We can’t let that happen here.</a:t>
            </a:r>
            <a:endPar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spTree>
    <p:extLst>
      <p:ext uri="{BB962C8B-B14F-4D97-AF65-F5344CB8AC3E}">
        <p14:creationId xmlns:p14="http://schemas.microsoft.com/office/powerpoint/2010/main" val="423581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p:cNvSpPr>
          <p:nvPr/>
        </p:nvSpPr>
        <p:spPr bwMode="auto">
          <a:xfrm>
            <a:off x="457200" y="292100"/>
            <a:ext cx="8229600" cy="850900"/>
          </a:xfrm>
          <a:prstGeom prst="rect">
            <a:avLst/>
          </a:prstGeom>
          <a:noFill/>
          <a:ln w="9525">
            <a:noFill/>
            <a:miter lim="800000"/>
            <a:headEnd/>
            <a:tailEnd/>
          </a:ln>
        </p:spPr>
        <p:txBody>
          <a:bodyPr anchor="ctr"/>
          <a:lstStyle/>
          <a:p>
            <a:pPr algn="ctr"/>
            <a:r>
              <a:rPr lang="en-CA" sz="4000" b="1">
                <a:solidFill>
                  <a:srgbClr val="FFC000"/>
                </a:solidFill>
                <a:latin typeface="Calibri" pitchFamily="34" charset="0"/>
              </a:rPr>
              <a:t>Biodiversity</a:t>
            </a:r>
          </a:p>
        </p:txBody>
      </p:sp>
      <p:pic>
        <p:nvPicPr>
          <p:cNvPr id="35842" name="Picture 7"/>
          <p:cNvPicPr>
            <a:picLocks noChangeAspect="1"/>
          </p:cNvPicPr>
          <p:nvPr/>
        </p:nvPicPr>
        <p:blipFill>
          <a:blip r:embed="rId3"/>
          <a:srcRect/>
          <a:stretch>
            <a:fillRect/>
          </a:stretch>
        </p:blipFill>
        <p:spPr bwMode="auto">
          <a:xfrm>
            <a:off x="0" y="1700213"/>
            <a:ext cx="9144000" cy="5138737"/>
          </a:xfrm>
          <a:prstGeom prst="rect">
            <a:avLst/>
          </a:prstGeom>
          <a:noFill/>
          <a:ln w="9525">
            <a:noFill/>
            <a:miter lim="800000"/>
            <a:headEnd/>
            <a:tailEnd/>
          </a:ln>
        </p:spPr>
      </p:pic>
      <p:pic>
        <p:nvPicPr>
          <p:cNvPr id="35843" name="Picture 4"/>
          <p:cNvPicPr>
            <a:picLocks noChangeAspect="1"/>
          </p:cNvPicPr>
          <p:nvPr/>
        </p:nvPicPr>
        <p:blipFill>
          <a:blip r:embed="rId4"/>
          <a:srcRect/>
          <a:stretch>
            <a:fillRect/>
          </a:stretch>
        </p:blipFill>
        <p:spPr bwMode="auto">
          <a:xfrm>
            <a:off x="0" y="1676400"/>
            <a:ext cx="3886200" cy="5181600"/>
          </a:xfrm>
          <a:prstGeom prst="rect">
            <a:avLst/>
          </a:prstGeom>
          <a:noFill/>
          <a:ln w="9525">
            <a:noFill/>
            <a:miter lim="800000"/>
            <a:headEnd/>
            <a:tailEnd/>
          </a:ln>
        </p:spPr>
      </p:pic>
      <p:sp>
        <p:nvSpPr>
          <p:cNvPr id="2" name="TextBox 1"/>
          <p:cNvSpPr txBox="1"/>
          <p:nvPr/>
        </p:nvSpPr>
        <p:spPr>
          <a:xfrm>
            <a:off x="2095500" y="4724400"/>
            <a:ext cx="5410200" cy="1816100"/>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fontAlgn="auto">
              <a:spcBef>
                <a:spcPts val="600"/>
              </a:spcBef>
              <a:spcAft>
                <a:spcPts val="600"/>
              </a:spcAft>
              <a:defRPr/>
            </a:pPr>
            <a:r>
              <a:rPr lang="en-CA" sz="2800" dirty="0"/>
              <a:t>Invasive species are the second largest threat to biodiversity on the planet (Conservation Union, 1998)</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371600" y="762000"/>
            <a:ext cx="6196013" cy="4646613"/>
            <a:chOff x="0" y="0"/>
            <a:chExt cx="3903" cy="2927"/>
          </a:xfrm>
        </p:grpSpPr>
        <p:sp>
          <p:nvSpPr>
            <p:cNvPr id="43011" name="Rectangle 3"/>
            <p:cNvSpPr>
              <a:spLocks/>
            </p:cNvSpPr>
            <p:nvPr/>
          </p:nvSpPr>
          <p:spPr bwMode="auto">
            <a:xfrm>
              <a:off x="0" y="0"/>
              <a:ext cx="3903" cy="2927"/>
            </a:xfrm>
            <a:prstGeom prst="rect">
              <a:avLst/>
            </a:prstGeom>
            <a:solidFill>
              <a:schemeClr val="accent1"/>
            </a:solidFill>
            <a:ln>
              <a:noFill/>
            </a:ln>
            <a:extLst>
              <a:ext uri="{91240B29-F687-4F45-9708-019B960494DF}">
                <a14:hiddenLine xmlns:a14="http://schemas.microsoft.com/office/drawing/2010/main" w="127000">
                  <a:solidFill>
                    <a:srgbClr val="000000"/>
                  </a:solidFill>
                  <a:miter lim="800000"/>
                  <a:headEnd/>
                  <a:tailEnd/>
                </a14:hiddenLine>
              </a:ext>
            </a:ex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pic>
          <p:nvPicPr>
            <p:cNvPr id="37892" name="Picture 4"/>
            <p:cNvPicPr>
              <a:picLocks noChangeArrowheads="1"/>
            </p:cNvPicPr>
            <p:nvPr/>
          </p:nvPicPr>
          <p:blipFill>
            <a:blip r:embed="rId2"/>
            <a:srcRect/>
            <a:stretch>
              <a:fillRect/>
            </a:stretch>
          </p:blipFill>
          <p:spPr bwMode="auto">
            <a:xfrm>
              <a:off x="0" y="0"/>
              <a:ext cx="3903" cy="2927"/>
            </a:xfrm>
            <a:prstGeom prst="rect">
              <a:avLst/>
            </a:prstGeom>
            <a:noFill/>
            <a:ln w="127000">
              <a:solidFill>
                <a:schemeClr val="tx1"/>
              </a:solidFill>
              <a:prstDash val="solid"/>
              <a:miter lim="800000"/>
              <a:headEnd/>
              <a:tailEnd/>
            </a:ln>
            <a:effectLst>
              <a:outerShdw blurRad="63500" dist="38099" dir="2700000" algn="ctr" rotWithShape="0">
                <a:schemeClr val="bg2">
                  <a:alpha val="39999"/>
                </a:schemeClr>
              </a:outerShdw>
            </a:effectLst>
          </p:spPr>
        </p:pic>
      </p:grpSp>
    </p:spTree>
    <p:extLst>
      <p:ext uri="{BB962C8B-B14F-4D97-AF65-F5344CB8AC3E}">
        <p14:creationId xmlns:p14="http://schemas.microsoft.com/office/powerpoint/2010/main" val="29854502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1219200" y="381000"/>
            <a:ext cx="6451600" cy="4456113"/>
            <a:chOff x="0" y="0"/>
            <a:chExt cx="4064" cy="2806"/>
          </a:xfrm>
        </p:grpSpPr>
        <p:sp>
          <p:nvSpPr>
            <p:cNvPr id="44035" name="Rectangle 3"/>
            <p:cNvSpPr>
              <a:spLocks/>
            </p:cNvSpPr>
            <p:nvPr/>
          </p:nvSpPr>
          <p:spPr bwMode="auto">
            <a:xfrm>
              <a:off x="0" y="0"/>
              <a:ext cx="4064" cy="2806"/>
            </a:xfrm>
            <a:prstGeom prst="rect">
              <a:avLst/>
            </a:prstGeom>
            <a:solidFill>
              <a:schemeClr val="accent1"/>
            </a:solidFill>
            <a:ln>
              <a:noFill/>
            </a:ln>
            <a:extLst>
              <a:ext uri="{91240B29-F687-4F45-9708-019B960494DF}">
                <a14:hiddenLine xmlns:a14="http://schemas.microsoft.com/office/drawing/2010/main" w="127000">
                  <a:solidFill>
                    <a:srgbClr val="000000"/>
                  </a:solidFill>
                  <a:miter lim="800000"/>
                  <a:headEnd/>
                  <a:tailEnd/>
                </a14:hiddenLine>
              </a:ext>
            </a:ex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pic>
          <p:nvPicPr>
            <p:cNvPr id="35844" name="Picture 4"/>
            <p:cNvPicPr>
              <a:picLocks noChangeArrowheads="1"/>
            </p:cNvPicPr>
            <p:nvPr/>
          </p:nvPicPr>
          <p:blipFill>
            <a:blip r:embed="rId2"/>
            <a:srcRect/>
            <a:stretch>
              <a:fillRect/>
            </a:stretch>
          </p:blipFill>
          <p:spPr bwMode="auto">
            <a:xfrm>
              <a:off x="0" y="0"/>
              <a:ext cx="4064" cy="2806"/>
            </a:xfrm>
            <a:prstGeom prst="rect">
              <a:avLst/>
            </a:prstGeom>
            <a:noFill/>
            <a:ln w="127000">
              <a:solidFill>
                <a:schemeClr val="tx1"/>
              </a:solidFill>
              <a:prstDash val="solid"/>
              <a:miter lim="800000"/>
              <a:headEnd/>
              <a:tailEnd/>
            </a:ln>
            <a:effectLst>
              <a:outerShdw blurRad="63500" dist="38099" dir="2700000" algn="ctr" rotWithShape="0">
                <a:schemeClr val="bg2">
                  <a:alpha val="39999"/>
                </a:schemeClr>
              </a:outerShdw>
            </a:effectLst>
          </p:spPr>
        </p:pic>
      </p:grpSp>
    </p:spTree>
    <p:extLst>
      <p:ext uri="{BB962C8B-B14F-4D97-AF65-F5344CB8AC3E}">
        <p14:creationId xmlns:p14="http://schemas.microsoft.com/office/powerpoint/2010/main" val="21564634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1295400" y="571500"/>
            <a:ext cx="6451600" cy="4838700"/>
            <a:chOff x="0" y="0"/>
            <a:chExt cx="4064" cy="3048"/>
          </a:xfrm>
        </p:grpSpPr>
        <p:sp>
          <p:nvSpPr>
            <p:cNvPr id="45059" name="Rectangle 3"/>
            <p:cNvSpPr>
              <a:spLocks/>
            </p:cNvSpPr>
            <p:nvPr/>
          </p:nvSpPr>
          <p:spPr bwMode="auto">
            <a:xfrm>
              <a:off x="0" y="0"/>
              <a:ext cx="4064" cy="3048"/>
            </a:xfrm>
            <a:prstGeom prst="rect">
              <a:avLst/>
            </a:prstGeom>
            <a:solidFill>
              <a:schemeClr val="accent1"/>
            </a:solidFill>
            <a:ln>
              <a:noFill/>
            </a:ln>
            <a:extLst>
              <a:ext uri="{91240B29-F687-4F45-9708-019B960494DF}">
                <a14:hiddenLine xmlns:a14="http://schemas.microsoft.com/office/drawing/2010/main" w="127000">
                  <a:solidFill>
                    <a:srgbClr val="000000"/>
                  </a:solidFill>
                  <a:miter lim="800000"/>
                  <a:headEnd/>
                  <a:tailEnd/>
                </a14:hiddenLine>
              </a:ext>
            </a:ex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pic>
          <p:nvPicPr>
            <p:cNvPr id="36868" name="Picture 4"/>
            <p:cNvPicPr>
              <a:picLocks noChangeArrowheads="1"/>
            </p:cNvPicPr>
            <p:nvPr/>
          </p:nvPicPr>
          <p:blipFill>
            <a:blip r:embed="rId2"/>
            <a:srcRect/>
            <a:stretch>
              <a:fillRect/>
            </a:stretch>
          </p:blipFill>
          <p:spPr bwMode="auto">
            <a:xfrm>
              <a:off x="0" y="0"/>
              <a:ext cx="4064" cy="3048"/>
            </a:xfrm>
            <a:prstGeom prst="rect">
              <a:avLst/>
            </a:prstGeom>
            <a:noFill/>
            <a:ln w="127000">
              <a:solidFill>
                <a:schemeClr val="tx1"/>
              </a:solidFill>
              <a:prstDash val="solid"/>
              <a:miter lim="800000"/>
              <a:headEnd/>
              <a:tailEnd/>
            </a:ln>
            <a:effectLst>
              <a:outerShdw blurRad="63500" dist="38099" dir="2700000" algn="ctr" rotWithShape="0">
                <a:schemeClr val="bg2">
                  <a:alpha val="39999"/>
                </a:schemeClr>
              </a:outerShdw>
            </a:effectLst>
          </p:spPr>
        </p:pic>
      </p:grpSp>
    </p:spTree>
    <p:extLst>
      <p:ext uri="{BB962C8B-B14F-4D97-AF65-F5344CB8AC3E}">
        <p14:creationId xmlns:p14="http://schemas.microsoft.com/office/powerpoint/2010/main" val="21389689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838200" y="5181600"/>
            <a:ext cx="7772400" cy="811213"/>
          </a:xfrm>
        </p:spPr>
        <p:txBody>
          <a:bodyPr/>
          <a:lstStyle/>
          <a:p>
            <a:pPr eaLnBrk="1" hangingPunct="1"/>
            <a:r>
              <a:rPr lang="en-US" altLang="en-US" sz="2400" dirty="0" smtClean="0">
                <a:solidFill>
                  <a:srgbClr val="FFF0CC"/>
                </a:solidFill>
                <a:effectLst>
                  <a:outerShdw blurRad="38100" dist="38100" dir="2700000" algn="tl">
                    <a:srgbClr val="000000"/>
                  </a:outerShdw>
                </a:effectLst>
                <a:latin typeface="Helvetica" panose="020B0604020202020204" pitchFamily="34" charset="0"/>
                <a:cs typeface="Helvetica" panose="020B0604020202020204" pitchFamily="34" charset="0"/>
                <a:sym typeface="Helvetica" panose="020B0604020202020204" pitchFamily="34" charset="0"/>
              </a:rPr>
              <a:t>VIDEO</a:t>
            </a:r>
            <a:endParaRPr lang="en-US" altLang="en-US" sz="2400" dirty="0" smtClean="0">
              <a:solidFill>
                <a:srgbClr val="FFF0CC"/>
              </a:solidFill>
              <a:effectLst>
                <a:outerShdw blurRad="38100" dist="38100" dir="2700000" algn="tl">
                  <a:srgbClr val="000000"/>
                </a:outerShdw>
              </a:effectLst>
              <a:latin typeface="Helvetica" panose="020B0604020202020204" pitchFamily="34" charset="0"/>
              <a:ea typeface="ヒラギノ角ゴ ProN W3" pitchFamily="-84" charset="-128"/>
              <a:sym typeface="Helvetica" panose="020B0604020202020204" pitchFamily="34" charset="0"/>
            </a:endParaRPr>
          </a:p>
        </p:txBody>
      </p:sp>
    </p:spTree>
    <p:extLst>
      <p:ext uri="{BB962C8B-B14F-4D97-AF65-F5344CB8AC3E}">
        <p14:creationId xmlns:p14="http://schemas.microsoft.com/office/powerpoint/2010/main" val="1690446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7558088" cy="6678613"/>
          </a:xfrm>
          <a:prstGeom prst="rect">
            <a:avLst/>
          </a:prstGeom>
          <a:no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Broombusters Key Strategies:</a:t>
            </a: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Empower the Community</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Think</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 </a:t>
            </a:r>
            <a:r>
              <a:rPr kumimoji="0" lang="en-US" altLang="en-US" sz="24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CUT BROOM IN BLOOM</a:t>
            </a:r>
            <a:r>
              <a:rPr kumimoji="0" lang="en-US" altLang="en-US" sz="2400" b="1" i="1" u="none"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 </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With loppers, at ground level, in late April – May.  Do not pull.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Just cut.  Do not disturb the soil. No need to poison. </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Think</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 </a:t>
            </a:r>
            <a:r>
              <a:rPr kumimoji="0" lang="en-US" altLang="en-US" sz="24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CONTAINMENT</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Go after advancing edge &amp; new infestations first.</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Think</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 </a:t>
            </a:r>
            <a:r>
              <a:rPr kumimoji="0" lang="en-US" altLang="en-US" sz="24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STOP THE SPREAD</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Think</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 </a:t>
            </a:r>
            <a:r>
              <a:rPr kumimoji="0" lang="en-US" altLang="en-US" sz="24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COOPERATION</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Communities, cities, media, ministries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all working together with one goal.</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CONTACT BROOMBUSTERS!</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sng"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sng"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endPar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pic>
        <p:nvPicPr>
          <p:cNvPr id="4" name="Picture 3" descr="zBroomBusters Logo (light-yellowring).jpg"/>
          <p:cNvPicPr>
            <a:picLocks noChangeAspect="1"/>
          </p:cNvPicPr>
          <p:nvPr/>
        </p:nvPicPr>
        <p:blipFill>
          <a:blip r:embed="rId2">
            <a:lum bright="6000"/>
            <a:alphaModFix/>
          </a:blip>
          <a:stretch>
            <a:fillRect/>
          </a:stretch>
        </p:blipFill>
        <p:spPr>
          <a:xfrm>
            <a:off x="7315200" y="5105400"/>
            <a:ext cx="1316776" cy="124682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619515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255588"/>
            <a:ext cx="7558088" cy="6678612"/>
          </a:xfrm>
          <a:prstGeom prst="rect">
            <a:avLst/>
          </a:prstGeom>
          <a:noFill/>
        </p:spPr>
        <p:txBody>
          <a:bodyPr>
            <a:spAutoFit/>
          </a:bodyPr>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Some ideas for City Participation</a:t>
            </a:r>
            <a: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8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www.broombusters.org</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Consider   </a:t>
            </a:r>
            <a:r>
              <a:rPr kumimoji="0" lang="en-US" altLang="en-US" sz="24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BROOM REMOVAL</a:t>
            </a:r>
            <a:r>
              <a:rPr kumimoji="0" lang="en-US" altLang="en-US" sz="2400" b="1" i="0" u="none"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 </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Removing broom cut by volunteers on roads &amp; in parks.</a:t>
            </a:r>
            <a:b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4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Consider  </a:t>
            </a:r>
            <a:r>
              <a:rPr kumimoji="0" lang="en-US" altLang="en-US" sz="24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r>
              <a:rPr kumimoji="0" lang="en-US" altLang="en-US" sz="24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SIGNS</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Signs inform the public, make a statement &amp; invite participation.</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Consider</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r>
              <a:rPr kumimoji="0" lang="en-US" altLang="en-US" sz="20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PUBLIC STATEMENTS</a:t>
            </a:r>
            <a:r>
              <a:rPr kumimoji="0" lang="en-US" altLang="en-US" sz="2000" b="1" i="0" u="none"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 </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Let the public know that the city wants to eradicate broom</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through newsletters, press releases, info sheets, etc.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Consider   </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r>
              <a:rPr kumimoji="0" lang="en-US" altLang="en-US" sz="20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DROP ZONES </a:t>
            </a:r>
            <a:r>
              <a:rPr kumimoji="0" lang="en-US" altLang="en-US" sz="2000" b="1" i="0" u="none"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 </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Consider   </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r>
              <a:rPr kumimoji="0" lang="en-US" altLang="en-US" sz="2000" b="1"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BY-LAWS</a:t>
            </a:r>
            <a:r>
              <a:rPr kumimoji="0" lang="en-US" altLang="en-US" sz="2000" b="0" i="0" u="sng"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sng"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1"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Consider </a:t>
            </a: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t>
            </a:r>
            <a:r>
              <a:rPr kumimoji="0" lang="en-US" altLang="en-US" sz="2000" b="0" i="0" u="sng" strike="noStrike" kern="1200" cap="none" spc="0" normalizeH="0" baseline="0" noProof="0" smtClean="0">
                <a:ln>
                  <a:noFill/>
                </a:ln>
                <a:solidFill>
                  <a:srgbClr val="E7C577"/>
                </a:solidFill>
                <a:effectLst/>
                <a:uLnTx/>
                <a:uFillTx/>
                <a:latin typeface="Gill Sans" pitchFamily="-84" charset="0"/>
                <a:ea typeface="ヒラギノ角ゴ ProN W3" pitchFamily="-84" charset="-128"/>
                <a:sym typeface="Gill Sans" pitchFamily="-84" charset="0"/>
              </a:rPr>
              <a:t>Encourage City Workers to Cut Broom</a:t>
            </a:r>
            <a:r>
              <a:rPr kumimoji="0" lang="en-US" altLang="en-US" sz="2000" b="0" i="0" u="sng"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sng"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t/>
            </a:r>
            <a:br>
              <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rPr>
            </a:br>
            <a:endParaRPr kumimoji="0" lang="en-US" altLang="en-US" sz="2000" b="0" i="0" u="none" strike="noStrike" kern="1200" cap="none" spc="0" normalizeH="0" baseline="0" noProof="0" smtClean="0">
              <a:ln>
                <a:noFill/>
              </a:ln>
              <a:solidFill>
                <a:srgbClr val="FFFFFF"/>
              </a:solidFill>
              <a:effectLst/>
              <a:uLnTx/>
              <a:uFillTx/>
              <a:latin typeface="Gill Sans" pitchFamily="-84" charset="0"/>
              <a:ea typeface="ヒラギノ角ゴ ProN W3" pitchFamily="-84" charset="-128"/>
              <a:sym typeface="Gill Sans" pitchFamily="-84" charset="0"/>
            </a:endParaRPr>
          </a:p>
        </p:txBody>
      </p:sp>
      <p:pic>
        <p:nvPicPr>
          <p:cNvPr id="4" name="Picture 3" descr="zBroomBusters Logo (light-yellowring).jpg"/>
          <p:cNvPicPr>
            <a:picLocks noChangeAspect="1"/>
          </p:cNvPicPr>
          <p:nvPr/>
        </p:nvPicPr>
        <p:blipFill>
          <a:blip r:embed="rId2">
            <a:lum bright="6000"/>
            <a:alphaModFix/>
          </a:blip>
          <a:stretch>
            <a:fillRect/>
          </a:stretch>
        </p:blipFill>
        <p:spPr>
          <a:xfrm>
            <a:off x="7010400" y="4343400"/>
            <a:ext cx="1316776" cy="124682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63583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5105400"/>
            <a:ext cx="7772400" cy="685800"/>
          </a:xfrm>
        </p:spPr>
        <p:txBody>
          <a:bodyPr/>
          <a:lstStyle/>
          <a:p>
            <a:pPr eaLnBrk="1" hangingPunct="1"/>
            <a:r>
              <a:rPr lang="en-US" altLang="en-US" sz="2400" smtClean="0">
                <a:solidFill>
                  <a:srgbClr val="FFF0CC"/>
                </a:solidFill>
                <a:effectLst>
                  <a:outerShdw blurRad="38100" dist="38100" dir="2700000" algn="tl">
                    <a:srgbClr val="000000"/>
                  </a:outerShdw>
                </a:effectLst>
                <a:latin typeface="Helvetica" panose="020B0604020202020204" pitchFamily="34" charset="0"/>
                <a:cs typeface="Helvetica" panose="020B0604020202020204" pitchFamily="34" charset="0"/>
                <a:sym typeface="Helvetica" panose="020B0604020202020204" pitchFamily="34" charset="0"/>
              </a:rPr>
              <a:t>Why do we cut broom?  For Future Generations.</a:t>
            </a:r>
            <a:br>
              <a:rPr lang="en-US" altLang="en-US" sz="2400" smtClean="0">
                <a:solidFill>
                  <a:srgbClr val="FFF0CC"/>
                </a:solidFill>
                <a:effectLst>
                  <a:outerShdw blurRad="38100" dist="38100" dir="2700000" algn="tl">
                    <a:srgbClr val="000000"/>
                  </a:outerShdw>
                </a:effectLst>
                <a:latin typeface="Helvetica" panose="020B0604020202020204" pitchFamily="34" charset="0"/>
                <a:cs typeface="Helvetica" panose="020B0604020202020204" pitchFamily="34" charset="0"/>
                <a:sym typeface="Helvetica" panose="020B0604020202020204" pitchFamily="34" charset="0"/>
              </a:rPr>
            </a:br>
            <a:endParaRPr lang="en-US" altLang="en-US" sz="2400" smtClean="0">
              <a:solidFill>
                <a:schemeClr val="tx1"/>
              </a:solidFill>
              <a:effectLst>
                <a:outerShdw blurRad="38100" dist="38100" dir="2700000" algn="tl">
                  <a:srgbClr val="000000"/>
                </a:outerShdw>
              </a:effectLst>
              <a:latin typeface="Helvetica" panose="020B0604020202020204" pitchFamily="34" charset="0"/>
              <a:ea typeface="ヒラギノ角ゴ ProN W3" pitchFamily="-84" charset="-128"/>
              <a:sym typeface="Helvetica" panose="020B0604020202020204" pitchFamily="34" charset="0"/>
            </a:endParaRPr>
          </a:p>
        </p:txBody>
      </p:sp>
      <p:grpSp>
        <p:nvGrpSpPr>
          <p:cNvPr id="49155" name="Group 2"/>
          <p:cNvGrpSpPr>
            <a:grpSpLocks/>
          </p:cNvGrpSpPr>
          <p:nvPr/>
        </p:nvGrpSpPr>
        <p:grpSpPr bwMode="auto">
          <a:xfrm>
            <a:off x="1828800" y="533400"/>
            <a:ext cx="5689600" cy="4267200"/>
            <a:chOff x="0" y="0"/>
            <a:chExt cx="3584" cy="2688"/>
          </a:xfrm>
        </p:grpSpPr>
        <p:sp>
          <p:nvSpPr>
            <p:cNvPr id="49158" name="Rectangle 3"/>
            <p:cNvSpPr>
              <a:spLocks/>
            </p:cNvSpPr>
            <p:nvPr/>
          </p:nvSpPr>
          <p:spPr bwMode="auto">
            <a:xfrm>
              <a:off x="0" y="0"/>
              <a:ext cx="3584" cy="2688"/>
            </a:xfrm>
            <a:prstGeom prst="rect">
              <a:avLst/>
            </a:prstGeom>
            <a:solidFill>
              <a:schemeClr val="accent1"/>
            </a:solidFill>
            <a:ln>
              <a:noFill/>
            </a:ln>
            <a:extLst>
              <a:ext uri="{91240B29-F687-4F45-9708-019B960494DF}">
                <a14:hiddenLine xmlns:a14="http://schemas.microsoft.com/office/drawing/2010/main" w="127000">
                  <a:solidFill>
                    <a:srgbClr val="000000"/>
                  </a:solidFill>
                  <a:miter lim="800000"/>
                  <a:headEnd/>
                  <a:tailEnd/>
                </a14:hiddenLine>
              </a:ext>
            </a:extLst>
          </p:spPr>
          <p:txBody>
            <a:bodyPr lIns="0" tIns="0" rIns="0" bIns="0"/>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Gill Sans" pitchFamily="-84" charset="0"/>
                <a:ea typeface="ヒラギノ角ゴ ProN W3" pitchFamily="-84" charset="-128"/>
                <a:sym typeface="Gill Sans" pitchFamily="-84" charset="0"/>
              </a:endParaRPr>
            </a:p>
          </p:txBody>
        </p:sp>
        <p:pic>
          <p:nvPicPr>
            <p:cNvPr id="47108" name="Picture 4"/>
            <p:cNvPicPr>
              <a:picLocks noChangeArrowheads="1"/>
            </p:cNvPicPr>
            <p:nvPr/>
          </p:nvPicPr>
          <p:blipFill>
            <a:blip r:embed="rId2"/>
            <a:srcRect/>
            <a:stretch>
              <a:fillRect/>
            </a:stretch>
          </p:blipFill>
          <p:spPr bwMode="auto">
            <a:xfrm>
              <a:off x="0" y="0"/>
              <a:ext cx="3584" cy="2688"/>
            </a:xfrm>
            <a:prstGeom prst="rect">
              <a:avLst/>
            </a:prstGeom>
            <a:noFill/>
            <a:ln w="127000">
              <a:solidFill>
                <a:schemeClr val="tx1"/>
              </a:solidFill>
              <a:prstDash val="solid"/>
              <a:miter lim="800000"/>
              <a:headEnd/>
              <a:tailEnd/>
            </a:ln>
            <a:effectLst>
              <a:outerShdw blurRad="63500" dist="38099" dir="2700000" algn="ctr" rotWithShape="0">
                <a:schemeClr val="bg2">
                  <a:alpha val="39999"/>
                </a:schemeClr>
              </a:outerShdw>
            </a:effectLst>
          </p:spPr>
        </p:pic>
      </p:grpSp>
      <p:sp>
        <p:nvSpPr>
          <p:cNvPr id="6" name="Rectangle 1"/>
          <p:cNvSpPr txBox="1">
            <a:spLocks noChangeArrowheads="1"/>
          </p:cNvSpPr>
          <p:nvPr/>
        </p:nvSpPr>
        <p:spPr bwMode="auto">
          <a:xfrm>
            <a:off x="762000" y="5791200"/>
            <a:ext cx="6248400" cy="582613"/>
          </a:xfrm>
          <a:prstGeom prst="rect">
            <a:avLst/>
          </a:prstGeom>
          <a:noFill/>
          <a:ln w="12700">
            <a:noFill/>
            <a:miter lim="800000"/>
            <a:headEnd/>
            <a:tailEnd/>
          </a:ln>
          <a:effectLst/>
        </p:spPr>
        <p:txBody>
          <a:bodyPr lIns="38100" tIns="38100" rIns="38100" bIns="38100" anchor="b"/>
          <a:lstStyle>
            <a:lvl1pPr eaLnBrk="0" hangingPunct="0">
              <a:defRPr sz="3200">
                <a:solidFill>
                  <a:srgbClr val="000000"/>
                </a:solidFill>
                <a:latin typeface="Gill Sans" pitchFamily="-84" charset="0"/>
                <a:ea typeface="ヒラギノ角ゴ ProN W3" pitchFamily="-84" charset="-128"/>
                <a:sym typeface="Gill Sans" pitchFamily="-84" charset="0"/>
              </a:defRPr>
            </a:lvl1pPr>
            <a:lvl2pPr marL="37931725" indent="-37474525" eaLnBrk="0" hangingPunct="0">
              <a:defRPr sz="3200">
                <a:solidFill>
                  <a:srgbClr val="000000"/>
                </a:solidFill>
                <a:latin typeface="Gill Sans" pitchFamily="-84" charset="0"/>
                <a:ea typeface="ヒラギノ角ゴ ProN W3" pitchFamily="-84" charset="-128"/>
                <a:sym typeface="Gill Sans" pitchFamily="-84" charset="0"/>
              </a:defRPr>
            </a:lvl2pPr>
            <a:lvl3pPr eaLnBrk="0" hangingPunct="0">
              <a:defRPr sz="3200">
                <a:solidFill>
                  <a:srgbClr val="000000"/>
                </a:solidFill>
                <a:latin typeface="Gill Sans" pitchFamily="-84" charset="0"/>
                <a:ea typeface="ヒラギノ角ゴ ProN W3" pitchFamily="-84" charset="-128"/>
                <a:sym typeface="Gill Sans" pitchFamily="-84" charset="0"/>
              </a:defRPr>
            </a:lvl3pPr>
            <a:lvl4pPr eaLnBrk="0" hangingPunct="0">
              <a:defRPr sz="3200">
                <a:solidFill>
                  <a:srgbClr val="000000"/>
                </a:solidFill>
                <a:latin typeface="Gill Sans" pitchFamily="-84" charset="0"/>
                <a:ea typeface="ヒラギノ角ゴ ProN W3" pitchFamily="-84" charset="-128"/>
                <a:sym typeface="Gill Sans" pitchFamily="-84" charset="0"/>
              </a:defRPr>
            </a:lvl4pPr>
            <a:lvl5pPr eaLnBrk="0" hangingPunct="0">
              <a:defRPr sz="3200">
                <a:solidFill>
                  <a:srgbClr val="000000"/>
                </a:solidFill>
                <a:latin typeface="Gill Sans" pitchFamily="-84" charset="0"/>
                <a:ea typeface="ヒラギノ角ゴ ProN W3" pitchFamily="-84" charset="-128"/>
                <a:sym typeface="Gill Sans" pitchFamily="-84" charset="0"/>
              </a:defRPr>
            </a:lvl5pPr>
            <a:lvl6pPr marL="4572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6pPr>
            <a:lvl7pPr marL="9144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7pPr>
            <a:lvl8pPr marL="13716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8pPr>
            <a:lvl9pPr marL="1828800" eaLnBrk="0" fontAlgn="base" hangingPunct="0">
              <a:spcBef>
                <a:spcPct val="0"/>
              </a:spcBef>
              <a:spcAft>
                <a:spcPct val="0"/>
              </a:spcAft>
              <a:defRPr sz="3200">
                <a:solidFill>
                  <a:srgbClr val="000000"/>
                </a:solidFill>
                <a:latin typeface="Gill Sans" pitchFamily="-84" charset="0"/>
                <a:ea typeface="ヒラギノ角ゴ ProN W3" pitchFamily="-84" charset="-128"/>
                <a:sym typeface="Gill Sans" pitchFamily="-84" charset="0"/>
              </a:defRPr>
            </a:lvl9pPr>
          </a:lstStyle>
          <a:p>
            <a:pPr marL="0" marR="0" lvl="0" indent="0" algn="ctr" defTabSz="914400" rtl="0" eaLnBrk="1" fontAlgn="base" latinLnBrk="0" hangingPunct="1">
              <a:lnSpc>
                <a:spcPts val="64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hlinkClick r:id="rId3"/>
              </a:rPr>
              <a:t>www.Broombusters.org</a:t>
            </a:r>
            <a:r>
              <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cs typeface="Helvetica" panose="020B0604020202020204" pitchFamily="34" charset="0"/>
                <a:sym typeface="Helvetica" panose="020B0604020202020204" pitchFamily="34" charset="0"/>
              </a:rPr>
              <a:t>    We can help!</a:t>
            </a:r>
            <a:endParaRPr kumimoji="0" lang="en-US" altLang="en-US" sz="2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Helvetica" panose="020B0604020202020204" pitchFamily="34" charset="0"/>
              <a:ea typeface="ヒラギノ角ゴ ProN W3" pitchFamily="-84" charset="-128"/>
              <a:sym typeface="Helvetica" panose="020B0604020202020204" pitchFamily="34" charset="0"/>
            </a:endParaRPr>
          </a:p>
        </p:txBody>
      </p:sp>
      <p:pic>
        <p:nvPicPr>
          <p:cNvPr id="7" name="Picture 6" descr="zBroomBusters Logo (light-yellowring).jpg"/>
          <p:cNvPicPr>
            <a:picLocks noChangeAspect="1"/>
          </p:cNvPicPr>
          <p:nvPr/>
        </p:nvPicPr>
        <p:blipFill>
          <a:blip r:embed="rId4">
            <a:lum bright="6000"/>
            <a:alphaModFix/>
          </a:blip>
          <a:stretch>
            <a:fillRect/>
          </a:stretch>
        </p:blipFill>
        <p:spPr>
          <a:xfrm>
            <a:off x="7315200" y="5181600"/>
            <a:ext cx="1316776" cy="124682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01679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782583"/>
            <a:ext cx="7024744" cy="1143000"/>
          </a:xfrm>
        </p:spPr>
        <p:txBody>
          <a:bodyPr/>
          <a:lstStyle/>
          <a:p>
            <a:pPr algn="r" eaLnBrk="1" hangingPunct="1"/>
            <a:r>
              <a:rPr lang="en-CA" b="1" dirty="0" smtClean="0">
                <a:solidFill>
                  <a:srgbClr val="92D050"/>
                </a:solidFill>
              </a:rPr>
              <a:t>Tools for moving forward </a:t>
            </a:r>
          </a:p>
        </p:txBody>
      </p:sp>
      <p:sp>
        <p:nvSpPr>
          <p:cNvPr id="3" name="Content Placeholder 2"/>
          <p:cNvSpPr>
            <a:spLocks noGrp="1"/>
          </p:cNvSpPr>
          <p:nvPr>
            <p:ph idx="1"/>
          </p:nvPr>
        </p:nvSpPr>
        <p:spPr>
          <a:xfrm>
            <a:off x="1219200" y="1989732"/>
            <a:ext cx="3406379" cy="3746896"/>
          </a:xfrm>
        </p:spPr>
        <p:txBody>
          <a:bodyPr rtlCol="0">
            <a:noAutofit/>
          </a:bodyPr>
          <a:lstStyle/>
          <a:p>
            <a:pPr>
              <a:buFont typeface="Arial" pitchFamily="34" charset="0"/>
              <a:buChar char="•"/>
              <a:defRPr/>
            </a:pPr>
            <a:r>
              <a:rPr lang="en-CA" sz="1800" dirty="0" smtClean="0"/>
              <a:t>Efficient Collaborative Management </a:t>
            </a:r>
          </a:p>
          <a:p>
            <a:pPr lvl="1">
              <a:buFont typeface="Wingdings" pitchFamily="2" charset="2"/>
              <a:buChar char="Ø"/>
              <a:defRPr/>
            </a:pPr>
            <a:r>
              <a:rPr lang="en-CA" sz="1800" dirty="0" smtClean="0"/>
              <a:t>Coastal Invasive Species Committee</a:t>
            </a:r>
          </a:p>
          <a:p>
            <a:pPr marL="365760" lvl="1" indent="0">
              <a:buNone/>
              <a:defRPr/>
            </a:pPr>
            <a:r>
              <a:rPr lang="en-CA" sz="1800" dirty="0" err="1" smtClean="0"/>
              <a:t>Broombusters</a:t>
            </a:r>
            <a:endParaRPr lang="en-CA" sz="1800" dirty="0" smtClean="0"/>
          </a:p>
          <a:p>
            <a:pPr>
              <a:buFont typeface="Arial" pitchFamily="34" charset="0"/>
              <a:buChar char="•"/>
              <a:defRPr/>
            </a:pPr>
            <a:r>
              <a:rPr lang="en-CA" sz="1800" dirty="0" smtClean="0"/>
              <a:t>ISCBC: Local Government Toolkit and resource site for IPM</a:t>
            </a:r>
          </a:p>
          <a:p>
            <a:pPr>
              <a:buFont typeface="Arial" pitchFamily="34" charset="0"/>
              <a:buChar char="•"/>
              <a:defRPr/>
            </a:pPr>
            <a:r>
              <a:rPr lang="en-CA" sz="1800" dirty="0" smtClean="0"/>
              <a:t>Best Management Practices/Fact Sheets</a:t>
            </a:r>
          </a:p>
          <a:p>
            <a:pPr>
              <a:buFont typeface="Arial" pitchFamily="34" charset="0"/>
              <a:buChar char="•"/>
              <a:defRPr/>
            </a:pPr>
            <a:r>
              <a:rPr lang="en-CA" sz="1800" dirty="0" smtClean="0"/>
              <a:t>Report-A-Weed BC (app</a:t>
            </a:r>
            <a:r>
              <a:rPr lang="en-CA" sz="1800" dirty="0" smtClean="0"/>
              <a:t>)</a:t>
            </a:r>
          </a:p>
          <a:p>
            <a:pPr>
              <a:buFont typeface="Arial" pitchFamily="34" charset="0"/>
              <a:buChar char="•"/>
              <a:defRPr/>
            </a:pPr>
            <a:r>
              <a:rPr lang="en-CA" sz="1800" dirty="0" smtClean="0"/>
              <a:t>SAVE THE DATE: June 8</a:t>
            </a:r>
            <a:r>
              <a:rPr lang="en-CA" sz="1800" baseline="30000" dirty="0" smtClean="0"/>
              <a:t>th</a:t>
            </a:r>
            <a:r>
              <a:rPr lang="en-CA" sz="1800" dirty="0" smtClean="0"/>
              <a:t>, Coastal ISC Spring Forum; at </a:t>
            </a:r>
            <a:r>
              <a:rPr lang="en-CA" sz="1800" dirty="0" err="1" smtClean="0"/>
              <a:t>Qualicum</a:t>
            </a:r>
            <a:r>
              <a:rPr lang="en-CA" sz="1800" dirty="0" smtClean="0"/>
              <a:t> Beach Civic Center</a:t>
            </a:r>
            <a:endParaRPr lang="en-CA" sz="1800" dirty="0"/>
          </a:p>
        </p:txBody>
      </p:sp>
      <p:pic>
        <p:nvPicPr>
          <p:cNvPr id="92163" name="Picture 3"/>
          <p:cNvPicPr>
            <a:picLocks noChangeAspect="1"/>
          </p:cNvPicPr>
          <p:nvPr/>
        </p:nvPicPr>
        <p:blipFill>
          <a:blip r:embed="rId3"/>
          <a:srcRect/>
          <a:stretch>
            <a:fillRect/>
          </a:stretch>
        </p:blipFill>
        <p:spPr bwMode="auto">
          <a:xfrm>
            <a:off x="4629150" y="2228851"/>
            <a:ext cx="1872854" cy="2421731"/>
          </a:xfrm>
          <a:prstGeom prst="rect">
            <a:avLst/>
          </a:prstGeom>
          <a:noFill/>
          <a:ln w="9525">
            <a:noFill/>
            <a:miter lim="800000"/>
            <a:headEnd/>
            <a:tailEnd/>
          </a:ln>
        </p:spPr>
      </p:pic>
      <p:pic>
        <p:nvPicPr>
          <p:cNvPr id="92164" name="Picture 4"/>
          <p:cNvPicPr>
            <a:picLocks noChangeAspect="1"/>
          </p:cNvPicPr>
          <p:nvPr/>
        </p:nvPicPr>
        <p:blipFill>
          <a:blip r:embed="rId4"/>
          <a:srcRect/>
          <a:stretch>
            <a:fillRect/>
          </a:stretch>
        </p:blipFill>
        <p:spPr bwMode="auto">
          <a:xfrm>
            <a:off x="4449083" y="5007468"/>
            <a:ext cx="356564" cy="372273"/>
          </a:xfrm>
          <a:prstGeom prst="rect">
            <a:avLst/>
          </a:prstGeom>
          <a:noFill/>
          <a:ln w="9525">
            <a:noFill/>
            <a:miter lim="800000"/>
            <a:headEnd/>
            <a:tailEnd/>
          </a:ln>
        </p:spPr>
      </p:pic>
      <p:pic>
        <p:nvPicPr>
          <p:cNvPr id="92165" name="Picture 5"/>
          <p:cNvPicPr>
            <a:picLocks noChangeAspect="1"/>
          </p:cNvPicPr>
          <p:nvPr/>
        </p:nvPicPr>
        <p:blipFill>
          <a:blip r:embed="rId5"/>
          <a:srcRect/>
          <a:stretch>
            <a:fillRect/>
          </a:stretch>
        </p:blipFill>
        <p:spPr bwMode="auto">
          <a:xfrm>
            <a:off x="6192441" y="3013472"/>
            <a:ext cx="1666875" cy="2962275"/>
          </a:xfrm>
          <a:prstGeom prst="rect">
            <a:avLst/>
          </a:prstGeom>
          <a:noFill/>
          <a:ln w="9525">
            <a:noFill/>
            <a:miter lim="800000"/>
            <a:headEnd/>
            <a:tailEnd/>
          </a:ln>
        </p:spPr>
      </p:pic>
    </p:spTree>
    <p:extLst>
      <p:ext uri="{BB962C8B-B14F-4D97-AF65-F5344CB8AC3E}">
        <p14:creationId xmlns:p14="http://schemas.microsoft.com/office/powerpoint/2010/main" val="505684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1066800" y="762000"/>
            <a:ext cx="7024744" cy="1143000"/>
          </a:xfrm>
        </p:spPr>
        <p:txBody>
          <a:bodyPr/>
          <a:lstStyle/>
          <a:p>
            <a:pPr algn="r" eaLnBrk="1" hangingPunct="1"/>
            <a:r>
              <a:rPr lang="en-CA" b="1" dirty="0" smtClean="0">
                <a:solidFill>
                  <a:srgbClr val="92D050"/>
                </a:solidFill>
              </a:rPr>
              <a:t>Summary and Conclusion</a:t>
            </a:r>
          </a:p>
        </p:txBody>
      </p:sp>
      <p:sp>
        <p:nvSpPr>
          <p:cNvPr id="3" name="Content Placeholder 2"/>
          <p:cNvSpPr>
            <a:spLocks noGrp="1"/>
          </p:cNvSpPr>
          <p:nvPr>
            <p:ph idx="1"/>
          </p:nvPr>
        </p:nvSpPr>
        <p:spPr>
          <a:xfrm>
            <a:off x="1485900" y="2187179"/>
            <a:ext cx="5772150" cy="3242072"/>
          </a:xfrm>
        </p:spPr>
        <p:txBody>
          <a:bodyPr rtlCol="0">
            <a:normAutofit fontScale="77500" lnSpcReduction="20000"/>
          </a:bodyPr>
          <a:lstStyle/>
          <a:p>
            <a:pPr eaLnBrk="1" hangingPunct="1"/>
            <a:r>
              <a:rPr lang="en-CA" dirty="0"/>
              <a:t>Weeds know no boundaries (management cannot be resolved in isolation)</a:t>
            </a:r>
          </a:p>
          <a:p>
            <a:pPr eaLnBrk="1" hangingPunct="1"/>
            <a:r>
              <a:rPr lang="en-CA" dirty="0"/>
              <a:t>Impacts are diverse (biodiversity, health, infrastructure, agriculture)</a:t>
            </a:r>
          </a:p>
          <a:p>
            <a:pPr eaLnBrk="1" hangingPunct="1"/>
            <a:r>
              <a:rPr lang="en-CA" dirty="0"/>
              <a:t>Costs will continue to increase over time; opportunities to control decrease over time. (EDRR)</a:t>
            </a:r>
          </a:p>
          <a:p>
            <a:pPr eaLnBrk="1" hangingPunct="1"/>
            <a:r>
              <a:rPr lang="en-CA" dirty="0"/>
              <a:t>Pooling of existing resources and coordination improves overall management and capacity</a:t>
            </a:r>
          </a:p>
          <a:p>
            <a:pPr eaLnBrk="1" hangingPunct="1"/>
            <a:r>
              <a:rPr lang="en-CA" dirty="0"/>
              <a:t>Need to be strategic – can’t do it all!</a:t>
            </a:r>
          </a:p>
        </p:txBody>
      </p:sp>
    </p:spTree>
    <p:extLst>
      <p:ext uri="{BB962C8B-B14F-4D97-AF65-F5344CB8AC3E}">
        <p14:creationId xmlns:p14="http://schemas.microsoft.com/office/powerpoint/2010/main" val="19546829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61A744AD-59E6-4B8C-9F83-45023356F79E}" type="slidenum">
              <a:rPr lang="en-US">
                <a:solidFill>
                  <a:prstClr val="black">
                    <a:tint val="75000"/>
                  </a:prstClr>
                </a:solidFill>
                <a:latin typeface="Calibri"/>
              </a:rPr>
              <a:pPr>
                <a:defRPr/>
              </a:pPr>
              <a:t>49</a:t>
            </a:fld>
            <a:endParaRPr lang="en-US">
              <a:solidFill>
                <a:prstClr val="black">
                  <a:tint val="75000"/>
                </a:prstClr>
              </a:solidFill>
              <a:latin typeface="Calibri"/>
            </a:endParaRPr>
          </a:p>
        </p:txBody>
      </p:sp>
      <p:sp>
        <p:nvSpPr>
          <p:cNvPr id="96258" name="Rectangle 2"/>
          <p:cNvSpPr>
            <a:spLocks noChangeArrowheads="1"/>
          </p:cNvSpPr>
          <p:nvPr/>
        </p:nvSpPr>
        <p:spPr bwMode="auto">
          <a:xfrm>
            <a:off x="1400175" y="762001"/>
            <a:ext cx="6143625" cy="1447800"/>
          </a:xfrm>
          <a:prstGeom prst="rect">
            <a:avLst/>
          </a:prstGeom>
          <a:noFill/>
          <a:ln w="9525">
            <a:noFill/>
            <a:miter lim="800000"/>
            <a:headEnd/>
            <a:tailEnd/>
          </a:ln>
        </p:spPr>
        <p:txBody>
          <a:bodyPr anchor="ctr"/>
          <a:lstStyle/>
          <a:p>
            <a:pPr algn="ctr" fontAlgn="base">
              <a:spcBef>
                <a:spcPct val="0"/>
              </a:spcBef>
              <a:spcAft>
                <a:spcPct val="0"/>
              </a:spcAft>
            </a:pPr>
            <a:r>
              <a:rPr lang="en-CA" sz="2700" b="1">
                <a:solidFill>
                  <a:srgbClr val="92D050"/>
                </a:solidFill>
                <a:latin typeface="Times New Roman" pitchFamily="18" charset="0"/>
              </a:rPr>
              <a:t>Thank You!</a:t>
            </a:r>
          </a:p>
        </p:txBody>
      </p:sp>
      <p:sp>
        <p:nvSpPr>
          <p:cNvPr id="96259" name="Rectangle 14"/>
          <p:cNvSpPr>
            <a:spLocks noChangeArrowheads="1"/>
          </p:cNvSpPr>
          <p:nvPr/>
        </p:nvSpPr>
        <p:spPr bwMode="auto">
          <a:xfrm>
            <a:off x="1400175" y="2421732"/>
            <a:ext cx="6400800" cy="3000821"/>
          </a:xfrm>
          <a:prstGeom prst="rect">
            <a:avLst/>
          </a:prstGeom>
          <a:noFill/>
          <a:ln w="9525">
            <a:noFill/>
            <a:miter lim="800000"/>
            <a:headEnd/>
            <a:tailEnd/>
          </a:ln>
        </p:spPr>
        <p:txBody>
          <a:bodyPr>
            <a:spAutoFit/>
          </a:bodyPr>
          <a:lstStyle/>
          <a:p>
            <a:pPr marL="557213" lvl="1" indent="-214313" algn="ctr"/>
            <a:r>
              <a:rPr lang="en-CA" sz="2100" b="1" dirty="0">
                <a:solidFill>
                  <a:prstClr val="black"/>
                </a:solidFill>
                <a:latin typeface="Times New Roman" pitchFamily="18" charset="0"/>
                <a:cs typeface="Arial" charset="0"/>
              </a:rPr>
              <a:t>Rachelle McElroy</a:t>
            </a:r>
          </a:p>
          <a:p>
            <a:pPr marL="557213" lvl="1" indent="-214313" algn="ctr"/>
            <a:r>
              <a:rPr lang="en-CA" sz="2100" b="1" dirty="0">
                <a:solidFill>
                  <a:prstClr val="black"/>
                </a:solidFill>
                <a:latin typeface="Times New Roman" pitchFamily="18" charset="0"/>
                <a:cs typeface="Arial" charset="0"/>
              </a:rPr>
              <a:t>Toll Free: 1-844-298-2532 </a:t>
            </a:r>
          </a:p>
          <a:p>
            <a:pPr marL="557213" lvl="1" indent="-214313" algn="ctr"/>
            <a:r>
              <a:rPr lang="en-CA" sz="2100" b="1" dirty="0">
                <a:solidFill>
                  <a:prstClr val="black"/>
                </a:solidFill>
                <a:latin typeface="Times New Roman" pitchFamily="18" charset="0"/>
                <a:cs typeface="Arial" charset="0"/>
              </a:rPr>
              <a:t>Email: </a:t>
            </a:r>
            <a:r>
              <a:rPr lang="en-CA" sz="2100" b="1" dirty="0">
                <a:solidFill>
                  <a:prstClr val="black"/>
                </a:solidFill>
                <a:latin typeface="Times New Roman" pitchFamily="18" charset="0"/>
                <a:cs typeface="Arial" charset="0"/>
                <a:hlinkClick r:id="rId3"/>
              </a:rPr>
              <a:t>info@coastalisc.com</a:t>
            </a:r>
            <a:endParaRPr lang="en-CA" sz="2100" b="1" dirty="0">
              <a:solidFill>
                <a:prstClr val="black"/>
              </a:solidFill>
              <a:latin typeface="Times New Roman" pitchFamily="18" charset="0"/>
              <a:cs typeface="Arial" charset="0"/>
            </a:endParaRPr>
          </a:p>
          <a:p>
            <a:pPr marL="557213" lvl="1" indent="-214313" algn="ctr"/>
            <a:r>
              <a:rPr lang="en-CA" sz="2100" b="1" dirty="0">
                <a:solidFill>
                  <a:prstClr val="black"/>
                </a:solidFill>
                <a:latin typeface="Times New Roman" pitchFamily="18" charset="0"/>
                <a:cs typeface="Arial" charset="0"/>
                <a:hlinkClick r:id="rId4"/>
              </a:rPr>
              <a:t>www.coastalisc.com</a:t>
            </a:r>
            <a:endParaRPr lang="en-CA" sz="2100" b="1" dirty="0">
              <a:solidFill>
                <a:prstClr val="black"/>
              </a:solidFill>
              <a:latin typeface="Times New Roman" pitchFamily="18" charset="0"/>
              <a:cs typeface="Arial" charset="0"/>
            </a:endParaRPr>
          </a:p>
          <a:p>
            <a:pPr marL="557213" lvl="1" indent="-214313" algn="ctr"/>
            <a:endParaRPr lang="en-CA" sz="2100" b="1" dirty="0">
              <a:solidFill>
                <a:prstClr val="black"/>
              </a:solidFill>
              <a:latin typeface="Times New Roman" pitchFamily="18" charset="0"/>
              <a:cs typeface="Arial" charset="0"/>
            </a:endParaRPr>
          </a:p>
          <a:p>
            <a:pPr marL="557213" lvl="1" indent="-214313" algn="ctr"/>
            <a:r>
              <a:rPr lang="en-CA" sz="2100" b="1" dirty="0">
                <a:solidFill>
                  <a:prstClr val="black"/>
                </a:solidFill>
                <a:latin typeface="Times New Roman" pitchFamily="18" charset="0"/>
                <a:cs typeface="Arial" charset="0"/>
              </a:rPr>
              <a:t>Joanne Sales</a:t>
            </a:r>
          </a:p>
          <a:p>
            <a:pPr marL="557213" lvl="1" indent="-214313" algn="ctr"/>
            <a:r>
              <a:rPr lang="en-CA" sz="2100" b="1" dirty="0">
                <a:solidFill>
                  <a:prstClr val="black"/>
                </a:solidFill>
                <a:latin typeface="Times New Roman" pitchFamily="18" charset="0"/>
                <a:cs typeface="Arial" charset="0"/>
              </a:rPr>
              <a:t>Phone: 250-752-4816</a:t>
            </a:r>
          </a:p>
          <a:p>
            <a:pPr marL="557213" lvl="1" indent="-214313" algn="ctr"/>
            <a:r>
              <a:rPr lang="en-CA" sz="2100" b="1" dirty="0">
                <a:solidFill>
                  <a:prstClr val="black"/>
                </a:solidFill>
                <a:latin typeface="Times New Roman" pitchFamily="18" charset="0"/>
                <a:cs typeface="Arial" charset="0"/>
              </a:rPr>
              <a:t>Email: </a:t>
            </a:r>
            <a:r>
              <a:rPr lang="en-CA" sz="2100" b="1" dirty="0">
                <a:solidFill>
                  <a:prstClr val="black"/>
                </a:solidFill>
                <a:latin typeface="Times New Roman" pitchFamily="18" charset="0"/>
                <a:cs typeface="Arial" charset="0"/>
                <a:hlinkClick r:id=""/>
              </a:rPr>
              <a:t>info@broombusters.org</a:t>
            </a:r>
          </a:p>
          <a:p>
            <a:pPr marL="557213" lvl="1" indent="-214313" algn="ctr"/>
            <a:r>
              <a:rPr lang="en-CA" sz="2100" b="1" dirty="0" smtClean="0">
                <a:solidFill>
                  <a:prstClr val="black"/>
                </a:solidFill>
                <a:latin typeface="Times New Roman" pitchFamily="18" charset="0"/>
                <a:cs typeface="Arial" charset="0"/>
                <a:hlinkClick r:id=""/>
              </a:rPr>
              <a:t>www.Broombusters.org</a:t>
            </a:r>
            <a:endParaRPr lang="en-CA" sz="2100" b="1" dirty="0">
              <a:solidFill>
                <a:prstClr val="black"/>
              </a:solidFill>
              <a:latin typeface="Times New Roman" pitchFamily="18" charset="0"/>
              <a:cs typeface="Arial" charset="0"/>
              <a:hlinkClick r:id=""/>
            </a:endParaRPr>
          </a:p>
        </p:txBody>
      </p:sp>
    </p:spTree>
    <p:extLst>
      <p:ext uri="{BB962C8B-B14F-4D97-AF65-F5344CB8AC3E}">
        <p14:creationId xmlns:p14="http://schemas.microsoft.com/office/powerpoint/2010/main" val="65697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p:cNvSpPr>
          <p:nvPr/>
        </p:nvSpPr>
        <p:spPr bwMode="auto">
          <a:xfrm>
            <a:off x="457200" y="292100"/>
            <a:ext cx="8229600" cy="850900"/>
          </a:xfrm>
          <a:prstGeom prst="rect">
            <a:avLst/>
          </a:prstGeom>
          <a:noFill/>
          <a:ln w="9525">
            <a:noFill/>
            <a:miter lim="800000"/>
            <a:headEnd/>
            <a:tailEnd/>
          </a:ln>
        </p:spPr>
        <p:txBody>
          <a:bodyPr anchor="ctr"/>
          <a:lstStyle/>
          <a:p>
            <a:pPr algn="ctr"/>
            <a:r>
              <a:rPr lang="en-CA" sz="4000" b="1">
                <a:solidFill>
                  <a:srgbClr val="FFC000"/>
                </a:solidFill>
                <a:latin typeface="Calibri" pitchFamily="34" charset="0"/>
              </a:rPr>
              <a:t>Human Health and Safety</a:t>
            </a:r>
          </a:p>
        </p:txBody>
      </p:sp>
      <p:pic>
        <p:nvPicPr>
          <p:cNvPr id="33794" name="Picture 2"/>
          <p:cNvPicPr>
            <a:picLocks noChangeAspect="1"/>
          </p:cNvPicPr>
          <p:nvPr/>
        </p:nvPicPr>
        <p:blipFill>
          <a:blip r:embed="rId3"/>
          <a:srcRect/>
          <a:stretch>
            <a:fillRect/>
          </a:stretch>
        </p:blipFill>
        <p:spPr bwMode="auto">
          <a:xfrm>
            <a:off x="1411288" y="1693863"/>
            <a:ext cx="6731000" cy="5048250"/>
          </a:xfrm>
          <a:prstGeom prst="rect">
            <a:avLst/>
          </a:prstGeom>
          <a:noFill/>
          <a:ln w="9525">
            <a:noFill/>
            <a:miter lim="800000"/>
            <a:headEnd/>
            <a:tailEnd/>
          </a:ln>
        </p:spPr>
      </p:pic>
      <p:pic>
        <p:nvPicPr>
          <p:cNvPr id="33795" name="Picture 6"/>
          <p:cNvPicPr>
            <a:picLocks noChangeAspect="1"/>
          </p:cNvPicPr>
          <p:nvPr/>
        </p:nvPicPr>
        <p:blipFill>
          <a:blip r:embed="rId4"/>
          <a:srcRect/>
          <a:stretch>
            <a:fillRect/>
          </a:stretch>
        </p:blipFill>
        <p:spPr bwMode="auto">
          <a:xfrm>
            <a:off x="19050" y="1958975"/>
            <a:ext cx="2343150" cy="1757363"/>
          </a:xfrm>
          <a:prstGeom prst="rect">
            <a:avLst/>
          </a:prstGeom>
          <a:noFill/>
          <a:ln w="9525">
            <a:noFill/>
            <a:miter lim="800000"/>
            <a:headEnd/>
            <a:tailEnd/>
          </a:ln>
        </p:spPr>
      </p:pic>
      <p:pic>
        <p:nvPicPr>
          <p:cNvPr id="33796" name="Picture 7"/>
          <p:cNvPicPr>
            <a:picLocks noChangeAspect="1"/>
          </p:cNvPicPr>
          <p:nvPr/>
        </p:nvPicPr>
        <p:blipFill>
          <a:blip r:embed="rId5"/>
          <a:srcRect/>
          <a:stretch>
            <a:fillRect/>
          </a:stretch>
        </p:blipFill>
        <p:spPr bwMode="auto">
          <a:xfrm>
            <a:off x="6873875" y="1700213"/>
            <a:ext cx="2171700" cy="2016125"/>
          </a:xfrm>
          <a:prstGeom prst="rect">
            <a:avLst/>
          </a:prstGeom>
          <a:noFill/>
          <a:ln w="9525">
            <a:noFill/>
            <a:miter lim="800000"/>
            <a:headEnd/>
            <a:tailEnd/>
          </a:ln>
        </p:spPr>
      </p:pic>
      <p:sp>
        <p:nvSpPr>
          <p:cNvPr id="2" name="TextBox 1"/>
          <p:cNvSpPr txBox="1"/>
          <p:nvPr/>
        </p:nvSpPr>
        <p:spPr>
          <a:xfrm>
            <a:off x="57150" y="4568261"/>
            <a:ext cx="6816725" cy="2277547"/>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marL="571500" indent="-571500" fontAlgn="auto">
              <a:spcBef>
                <a:spcPts val="600"/>
              </a:spcBef>
              <a:spcAft>
                <a:spcPts val="600"/>
              </a:spcAft>
              <a:buFont typeface="Arial" pitchFamily="34" charset="0"/>
              <a:buChar char="•"/>
              <a:defRPr/>
            </a:pPr>
            <a:r>
              <a:rPr lang="en-CA" sz="2800" dirty="0"/>
              <a:t>Toxic sap (burns)</a:t>
            </a:r>
          </a:p>
          <a:p>
            <a:pPr marL="571500" indent="-571500" fontAlgn="auto">
              <a:spcBef>
                <a:spcPts val="600"/>
              </a:spcBef>
              <a:spcAft>
                <a:spcPts val="600"/>
              </a:spcAft>
              <a:buFont typeface="Arial" pitchFamily="34" charset="0"/>
              <a:buChar char="•"/>
              <a:defRPr/>
            </a:pPr>
            <a:r>
              <a:rPr lang="en-CA" sz="2800" dirty="0"/>
              <a:t>Allergen (respiratory)</a:t>
            </a:r>
          </a:p>
          <a:p>
            <a:pPr marL="571500" indent="-571500" fontAlgn="auto">
              <a:spcBef>
                <a:spcPts val="600"/>
              </a:spcBef>
              <a:spcAft>
                <a:spcPts val="600"/>
              </a:spcAft>
              <a:buFont typeface="Arial" pitchFamily="34" charset="0"/>
              <a:buChar char="•"/>
              <a:defRPr/>
            </a:pPr>
            <a:r>
              <a:rPr lang="en-CA" sz="2800" dirty="0"/>
              <a:t>Poisonous </a:t>
            </a:r>
            <a:r>
              <a:rPr lang="en-CA" sz="2800" dirty="0" smtClean="0"/>
              <a:t>berries/plants </a:t>
            </a:r>
            <a:r>
              <a:rPr lang="en-CA" sz="2800" dirty="0"/>
              <a:t>(illness/death</a:t>
            </a:r>
            <a:r>
              <a:rPr lang="en-CA" sz="2800" dirty="0" smtClean="0"/>
              <a:t>)</a:t>
            </a:r>
          </a:p>
          <a:p>
            <a:pPr marL="571500" indent="-571500" fontAlgn="auto">
              <a:spcBef>
                <a:spcPts val="600"/>
              </a:spcBef>
              <a:spcAft>
                <a:spcPts val="600"/>
              </a:spcAft>
              <a:buFont typeface="Arial" pitchFamily="34" charset="0"/>
              <a:buChar char="•"/>
              <a:defRPr/>
            </a:pPr>
            <a:r>
              <a:rPr lang="en-CA" sz="2800" dirty="0" smtClean="0"/>
              <a:t>Fire Hazard</a:t>
            </a:r>
            <a:endParaRPr lang="en-CA" sz="2800" dirty="0"/>
          </a:p>
        </p:txBody>
      </p:sp>
      <p:pic>
        <p:nvPicPr>
          <p:cNvPr id="33798" name="Picture 2"/>
          <p:cNvPicPr>
            <a:picLocks noChangeAspect="1"/>
          </p:cNvPicPr>
          <p:nvPr/>
        </p:nvPicPr>
        <p:blipFill>
          <a:blip r:embed="rId6"/>
          <a:srcRect/>
          <a:stretch>
            <a:fillRect/>
          </a:stretch>
        </p:blipFill>
        <p:spPr bwMode="auto">
          <a:xfrm>
            <a:off x="6939852" y="3757104"/>
            <a:ext cx="2171700" cy="311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p:cNvSpPr>
          <p:nvPr/>
        </p:nvSpPr>
        <p:spPr bwMode="auto">
          <a:xfrm>
            <a:off x="457200" y="292100"/>
            <a:ext cx="8229600" cy="850900"/>
          </a:xfrm>
          <a:prstGeom prst="rect">
            <a:avLst/>
          </a:prstGeom>
          <a:noFill/>
          <a:ln w="9525">
            <a:noFill/>
            <a:miter lim="800000"/>
            <a:headEnd/>
            <a:tailEnd/>
          </a:ln>
        </p:spPr>
        <p:txBody>
          <a:bodyPr anchor="ctr"/>
          <a:lstStyle/>
          <a:p>
            <a:pPr algn="ctr"/>
            <a:r>
              <a:rPr lang="en-CA" sz="4000" b="1">
                <a:solidFill>
                  <a:srgbClr val="FFC000"/>
                </a:solidFill>
                <a:latin typeface="Calibri" pitchFamily="34" charset="0"/>
              </a:rPr>
              <a:t>Property Value</a:t>
            </a:r>
          </a:p>
        </p:txBody>
      </p:sp>
      <p:pic>
        <p:nvPicPr>
          <p:cNvPr id="37890" name="Picture 6"/>
          <p:cNvPicPr>
            <a:picLocks noChangeAspect="1" noChangeArrowheads="1"/>
          </p:cNvPicPr>
          <p:nvPr/>
        </p:nvPicPr>
        <p:blipFill>
          <a:blip r:embed="rId3"/>
          <a:srcRect/>
          <a:stretch>
            <a:fillRect/>
          </a:stretch>
        </p:blipFill>
        <p:spPr bwMode="auto">
          <a:xfrm>
            <a:off x="250825" y="2060575"/>
            <a:ext cx="6019800" cy="4322763"/>
          </a:xfrm>
          <a:prstGeom prst="rect">
            <a:avLst/>
          </a:prstGeom>
          <a:noFill/>
          <a:ln w="9525">
            <a:noFill/>
            <a:miter lim="800000"/>
            <a:headEnd/>
            <a:tailEnd/>
          </a:ln>
        </p:spPr>
      </p:pic>
      <p:pic>
        <p:nvPicPr>
          <p:cNvPr id="37891" name="Picture 3" descr="JK in concrete"/>
          <p:cNvPicPr>
            <a:picLocks noChangeAspect="1" noChangeArrowheads="1"/>
          </p:cNvPicPr>
          <p:nvPr/>
        </p:nvPicPr>
        <p:blipFill>
          <a:blip r:embed="rId4"/>
          <a:srcRect/>
          <a:stretch>
            <a:fillRect/>
          </a:stretch>
        </p:blipFill>
        <p:spPr bwMode="auto">
          <a:xfrm>
            <a:off x="6084888" y="2057400"/>
            <a:ext cx="2843212" cy="4330700"/>
          </a:xfrm>
          <a:prstGeom prst="rect">
            <a:avLst/>
          </a:prstGeom>
          <a:noFill/>
          <a:ln w="9525">
            <a:noFill/>
            <a:miter lim="800000"/>
            <a:headEnd/>
            <a:tailEnd/>
          </a:ln>
        </p:spPr>
      </p:pic>
      <p:sp>
        <p:nvSpPr>
          <p:cNvPr id="2" name="TextBox 1"/>
          <p:cNvSpPr txBox="1"/>
          <p:nvPr/>
        </p:nvSpPr>
        <p:spPr>
          <a:xfrm>
            <a:off x="546100" y="2741613"/>
            <a:ext cx="6172200" cy="2984500"/>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marL="285750" indent="-285750" fontAlgn="auto">
              <a:spcBef>
                <a:spcPts val="600"/>
              </a:spcBef>
              <a:spcAft>
                <a:spcPts val="600"/>
              </a:spcAft>
              <a:buFont typeface="Arial" pitchFamily="34" charset="0"/>
              <a:buChar char="•"/>
              <a:defRPr/>
            </a:pPr>
            <a:r>
              <a:rPr lang="en-CA" sz="2800" dirty="0"/>
              <a:t>Severe invasive plant infestations can depress property value</a:t>
            </a:r>
          </a:p>
          <a:p>
            <a:pPr marL="285750" indent="-285750" fontAlgn="auto">
              <a:spcBef>
                <a:spcPts val="600"/>
              </a:spcBef>
              <a:spcAft>
                <a:spcPts val="600"/>
              </a:spcAft>
              <a:buFont typeface="Arial" pitchFamily="34" charset="0"/>
              <a:buChar char="•"/>
              <a:defRPr/>
            </a:pPr>
            <a:r>
              <a:rPr lang="en-CA" sz="2800" dirty="0"/>
              <a:t>Increase maintenance costs to public parks</a:t>
            </a:r>
          </a:p>
          <a:p>
            <a:pPr marL="285750" indent="-285750" fontAlgn="auto">
              <a:spcBef>
                <a:spcPts val="600"/>
              </a:spcBef>
              <a:spcAft>
                <a:spcPts val="600"/>
              </a:spcAft>
              <a:buFont typeface="Arial" pitchFamily="34" charset="0"/>
              <a:buChar char="•"/>
              <a:defRPr/>
            </a:pPr>
            <a:r>
              <a:rPr lang="en-CA" sz="2800" dirty="0"/>
              <a:t>Impact First Nations traditional foods/fish/plants and archeology sites</a:t>
            </a:r>
          </a:p>
        </p:txBody>
      </p:sp>
      <p:sp>
        <p:nvSpPr>
          <p:cNvPr id="37893" name="Rectangle 3"/>
          <p:cNvSpPr>
            <a:spLocks noChangeArrowheads="1"/>
          </p:cNvSpPr>
          <p:nvPr/>
        </p:nvSpPr>
        <p:spPr bwMode="auto">
          <a:xfrm>
            <a:off x="3779838" y="5726113"/>
            <a:ext cx="5364162" cy="401637"/>
          </a:xfrm>
          <a:prstGeom prst="rect">
            <a:avLst/>
          </a:prstGeom>
          <a:noFill/>
          <a:ln w="9525">
            <a:noFill/>
            <a:miter lim="800000"/>
            <a:headEnd/>
            <a:tailEnd/>
          </a:ln>
        </p:spPr>
        <p:txBody>
          <a:bodyPr>
            <a:spAutoFit/>
          </a:bodyPr>
          <a:lstStyle/>
          <a:p>
            <a:r>
              <a:rPr lang="en-CA" sz="2000" b="1">
                <a:solidFill>
                  <a:srgbClr val="FFC000"/>
                </a:solidFill>
                <a:cs typeface="Arial" charset="0"/>
              </a:rPr>
              <a:t>Giant Knotweed  (Fallopia sachalenensis)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p:cNvSpPr>
          <p:nvPr/>
        </p:nvSpPr>
        <p:spPr bwMode="auto">
          <a:xfrm>
            <a:off x="457200" y="292100"/>
            <a:ext cx="82296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CA" sz="4000" b="1" dirty="0">
                <a:solidFill>
                  <a:srgbClr val="FFC000"/>
                </a:solidFill>
              </a:rPr>
              <a:t>Economic Impacts</a:t>
            </a:r>
          </a:p>
        </p:txBody>
      </p:sp>
      <p:grpSp>
        <p:nvGrpSpPr>
          <p:cNvPr id="4" name="Group 5"/>
          <p:cNvGrpSpPr>
            <a:grpSpLocks/>
          </p:cNvGrpSpPr>
          <p:nvPr/>
        </p:nvGrpSpPr>
        <p:grpSpPr bwMode="auto">
          <a:xfrm>
            <a:off x="990600" y="1905000"/>
            <a:ext cx="7315200" cy="4065588"/>
            <a:chOff x="214282" y="310446"/>
            <a:chExt cx="8700798" cy="5860636"/>
          </a:xfrm>
        </p:grpSpPr>
        <p:pic>
          <p:nvPicPr>
            <p:cNvPr id="5" name="Picture 2" descr="http://blogs.oregonstate.edu/h2onc/files/2009/08/invasive_cur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310446"/>
              <a:ext cx="8700798" cy="569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4857352" y="5642457"/>
              <a:ext cx="4001083" cy="5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rgbClr val="FFFF99"/>
                  </a:solidFill>
                  <a:latin typeface="Tahoma" pitchFamily="34" charset="0"/>
                </a:defRPr>
              </a:lvl1pPr>
              <a:lvl2pPr marL="742950" indent="-285750">
                <a:spcBef>
                  <a:spcPct val="20000"/>
                </a:spcBef>
                <a:buFont typeface="Tahoma" pitchFamily="34" charset="0"/>
                <a:buChar char="–"/>
                <a:defRPr sz="2800">
                  <a:solidFill>
                    <a:srgbClr val="FFFF99"/>
                  </a:solidFill>
                  <a:latin typeface="Tahoma" pitchFamily="34" charset="0"/>
                </a:defRPr>
              </a:lvl2pPr>
              <a:lvl3pPr marL="1143000" indent="-228600">
                <a:spcBef>
                  <a:spcPct val="20000"/>
                </a:spcBef>
                <a:buClr>
                  <a:schemeClr val="hlink"/>
                </a:buClr>
                <a:buSzPct val="120000"/>
                <a:buChar char="•"/>
                <a:defRPr sz="2400">
                  <a:solidFill>
                    <a:srgbClr val="FFFF99"/>
                  </a:solidFill>
                  <a:latin typeface="Tahoma" pitchFamily="34" charset="0"/>
                </a:defRPr>
              </a:lvl3pPr>
              <a:lvl4pPr marL="1600200" indent="-228600">
                <a:spcBef>
                  <a:spcPct val="20000"/>
                </a:spcBef>
                <a:buFont typeface="Tahoma" pitchFamily="34" charset="0"/>
                <a:buChar char="–"/>
                <a:defRPr sz="2000">
                  <a:solidFill>
                    <a:srgbClr val="FFFF99"/>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rgbClr val="FFFF99"/>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9pPr>
            </a:lstStyle>
            <a:p>
              <a:pPr algn="r" eaLnBrk="1" hangingPunct="1">
                <a:spcBef>
                  <a:spcPct val="0"/>
                </a:spcBef>
                <a:buClrTx/>
                <a:buSzTx/>
                <a:buFontTx/>
                <a:buNone/>
              </a:pPr>
              <a:endParaRPr lang="en-CA" altLang="en-US" sz="1800" b="1">
                <a:solidFill>
                  <a:srgbClr val="BFBFBF"/>
                </a:solidFill>
                <a:latin typeface="Calibri (Body)" charset="0"/>
                <a:cs typeface="Arial" pitchFamily="34" charset="0"/>
              </a:endParaRPr>
            </a:p>
          </p:txBody>
        </p:sp>
      </p:grpSp>
      <p:sp>
        <p:nvSpPr>
          <p:cNvPr id="8" name="TextBox 6"/>
          <p:cNvSpPr txBox="1">
            <a:spLocks noChangeArrowheads="1"/>
          </p:cNvSpPr>
          <p:nvPr/>
        </p:nvSpPr>
        <p:spPr bwMode="auto">
          <a:xfrm>
            <a:off x="500063" y="6143625"/>
            <a:ext cx="814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rgbClr val="FFFF99"/>
                </a:solidFill>
                <a:latin typeface="Tahoma" pitchFamily="34" charset="0"/>
              </a:defRPr>
            </a:lvl1pPr>
            <a:lvl2pPr marL="742950" indent="-285750">
              <a:spcBef>
                <a:spcPct val="20000"/>
              </a:spcBef>
              <a:buFont typeface="Tahoma" pitchFamily="34" charset="0"/>
              <a:buChar char="–"/>
              <a:defRPr sz="2800">
                <a:solidFill>
                  <a:srgbClr val="FFFF99"/>
                </a:solidFill>
                <a:latin typeface="Tahoma" pitchFamily="34" charset="0"/>
              </a:defRPr>
            </a:lvl2pPr>
            <a:lvl3pPr marL="1143000" indent="-228600">
              <a:spcBef>
                <a:spcPct val="20000"/>
              </a:spcBef>
              <a:buClr>
                <a:schemeClr val="hlink"/>
              </a:buClr>
              <a:buSzPct val="120000"/>
              <a:buChar char="•"/>
              <a:defRPr sz="2400">
                <a:solidFill>
                  <a:srgbClr val="FFFF99"/>
                </a:solidFill>
                <a:latin typeface="Tahoma" pitchFamily="34" charset="0"/>
              </a:defRPr>
            </a:lvl3pPr>
            <a:lvl4pPr marL="1600200" indent="-228600">
              <a:spcBef>
                <a:spcPct val="20000"/>
              </a:spcBef>
              <a:buFont typeface="Tahoma" pitchFamily="34" charset="0"/>
              <a:buChar char="–"/>
              <a:defRPr sz="2000">
                <a:solidFill>
                  <a:srgbClr val="FFFF99"/>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rgbClr val="FFFF99"/>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rgbClr val="FFFF99"/>
                </a:solidFill>
                <a:latin typeface="Tahoma" pitchFamily="34" charset="0"/>
              </a:defRPr>
            </a:lvl9pPr>
          </a:lstStyle>
          <a:p>
            <a:pPr algn="ctr" eaLnBrk="1" hangingPunct="1">
              <a:spcBef>
                <a:spcPct val="0"/>
              </a:spcBef>
              <a:buClrTx/>
              <a:buSzTx/>
              <a:buFontTx/>
              <a:buNone/>
            </a:pPr>
            <a:r>
              <a:rPr lang="en-US" altLang="en-US" sz="2400" b="1" i="1">
                <a:solidFill>
                  <a:schemeClr val="tx1"/>
                </a:solidFill>
                <a:latin typeface="Arial" pitchFamily="34" charset="0"/>
                <a:cs typeface="Arial" pitchFamily="34" charset="0"/>
              </a:rPr>
              <a:t>Prevention  + Early Detection =  Cost Effective</a:t>
            </a:r>
            <a:endParaRPr lang="en-CA" altLang="en-US" sz="2400" b="1" i="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2857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p:cNvSpPr>
          <p:nvPr/>
        </p:nvSpPr>
        <p:spPr bwMode="auto">
          <a:xfrm>
            <a:off x="932688" y="304800"/>
            <a:ext cx="8229600" cy="850900"/>
          </a:xfrm>
          <a:prstGeom prst="rect">
            <a:avLst/>
          </a:prstGeom>
          <a:noFill/>
          <a:ln w="9525">
            <a:noFill/>
            <a:miter lim="800000"/>
            <a:headEnd/>
            <a:tailEnd/>
          </a:ln>
        </p:spPr>
        <p:txBody>
          <a:bodyPr anchor="ctr"/>
          <a:lstStyle/>
          <a:p>
            <a:pPr algn="ctr"/>
            <a:r>
              <a:rPr lang="en-CA" sz="4000" b="1" dirty="0">
                <a:solidFill>
                  <a:srgbClr val="FFC000"/>
                </a:solidFill>
                <a:latin typeface="Calibri" pitchFamily="34" charset="0"/>
              </a:rPr>
              <a:t>Economic </a:t>
            </a:r>
            <a:r>
              <a:rPr lang="en-CA" sz="4000" b="1" dirty="0" smtClean="0">
                <a:solidFill>
                  <a:srgbClr val="FFC000"/>
                </a:solidFill>
                <a:latin typeface="Calibri" pitchFamily="34" charset="0"/>
              </a:rPr>
              <a:t>Impacts of Invasion</a:t>
            </a:r>
            <a:endParaRPr lang="en-CA" sz="4000" b="1" dirty="0">
              <a:solidFill>
                <a:srgbClr val="FFC000"/>
              </a:solidFill>
              <a:latin typeface="Calibri" pitchFamily="34" charset="0"/>
            </a:endParaRPr>
          </a:p>
        </p:txBody>
      </p:sp>
      <p:graphicFrame>
        <p:nvGraphicFramePr>
          <p:cNvPr id="7" name="Group 51"/>
          <p:cNvGraphicFramePr>
            <a:graphicFrameLocks noGrp="1"/>
          </p:cNvGraphicFramePr>
          <p:nvPr>
            <p:ph idx="4294967295"/>
          </p:nvPr>
        </p:nvGraphicFramePr>
        <p:xfrm>
          <a:off x="838200" y="1789113"/>
          <a:ext cx="7678738" cy="4953000"/>
        </p:xfrm>
        <a:graphic>
          <a:graphicData uri="http://schemas.openxmlformats.org/drawingml/2006/table">
            <a:tbl>
              <a:tblPr/>
              <a:tblGrid>
                <a:gridCol w="3370263">
                  <a:extLst>
                    <a:ext uri="{9D8B030D-6E8A-4147-A177-3AD203B41FA5}">
                      <a16:colId xmlns:a16="http://schemas.microsoft.com/office/drawing/2014/main" val="20000"/>
                    </a:ext>
                  </a:extLst>
                </a:gridCol>
                <a:gridCol w="1836737">
                  <a:extLst>
                    <a:ext uri="{9D8B030D-6E8A-4147-A177-3AD203B41FA5}">
                      <a16:colId xmlns:a16="http://schemas.microsoft.com/office/drawing/2014/main" val="20001"/>
                    </a:ext>
                  </a:extLst>
                </a:gridCol>
                <a:gridCol w="2471738">
                  <a:extLst>
                    <a:ext uri="{9D8B030D-6E8A-4147-A177-3AD203B41FA5}">
                      <a16:colId xmlns:a16="http://schemas.microsoft.com/office/drawing/2014/main" val="20002"/>
                    </a:ext>
                  </a:extLst>
                </a:gridCol>
              </a:tblGrid>
              <a:tr h="412750">
                <a:tc rowSpan="3">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dirty="0" smtClean="0">
                          <a:ln>
                            <a:noFill/>
                          </a:ln>
                          <a:solidFill>
                            <a:schemeClr val="tx1"/>
                          </a:solidFill>
                          <a:effectLst/>
                          <a:latin typeface="Arial" pitchFamily="34" charset="0"/>
                        </a:rPr>
                        <a:t>Species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gridSpan="2">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dirty="0" smtClean="0">
                          <a:ln>
                            <a:noFill/>
                          </a:ln>
                          <a:solidFill>
                            <a:schemeClr val="tx1"/>
                          </a:solidFill>
                          <a:effectLst/>
                          <a:latin typeface="Arial" pitchFamily="34" charset="0"/>
                        </a:rPr>
                        <a:t>Annual Damages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chemeClr val="bg1">
                        <a:alpha val="50000"/>
                      </a:schemeClr>
                    </a:solidFill>
                  </a:tcPr>
                </a:tc>
                <a:tc hMerge="1">
                  <a:txBody>
                    <a:bodyPr/>
                    <a:lstStyle/>
                    <a:p>
                      <a:endParaRPr lang="en-CA"/>
                    </a:p>
                  </a:txBody>
                  <a:tcPr/>
                </a:tc>
                <a:extLst>
                  <a:ext uri="{0D108BD9-81ED-4DB2-BD59-A6C34878D82A}">
                    <a16:rowId xmlns:a16="http://schemas.microsoft.com/office/drawing/2014/main" val="10000"/>
                  </a:ext>
                </a:extLst>
              </a:tr>
              <a:tr h="412750">
                <a:tc vMerge="1">
                  <a:txBody>
                    <a:bodyPr/>
                    <a:lstStyle/>
                    <a:p>
                      <a:endParaRPr lang="en-CA"/>
                    </a:p>
                  </a:txBody>
                  <a:tcPr/>
                </a:tc>
                <a:tc gridSpan="2">
                  <a:txBody>
                    <a:bodyPr/>
                    <a:lstStyle/>
                    <a:p>
                      <a:pPr marL="0" marR="0" lvl="0" indent="0" algn="ctr" defTabSz="914400" rtl="0" eaLnBrk="1" fontAlgn="b"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(Can $ Millions)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hMerge="1">
                  <a:txBody>
                    <a:bodyPr/>
                    <a:lstStyle/>
                    <a:p>
                      <a:endParaRPr lang="en-CA"/>
                    </a:p>
                  </a:txBody>
                  <a:tcPr/>
                </a:tc>
                <a:extLst>
                  <a:ext uri="{0D108BD9-81ED-4DB2-BD59-A6C34878D82A}">
                    <a16:rowId xmlns:a16="http://schemas.microsoft.com/office/drawing/2014/main" val="10001"/>
                  </a:ext>
                </a:extLst>
              </a:tr>
              <a:tr h="412750">
                <a:tc vMerge="1">
                  <a:txBody>
                    <a:bodyPr/>
                    <a:lstStyle/>
                    <a:p>
                      <a:endParaRPr lang="en-CA"/>
                    </a:p>
                  </a:txBody>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2008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2020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2"/>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Eurasian Watermilfoil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3"/>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Scotch Broom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4"/>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Cheatgrass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10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15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5"/>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Diffuse Knapweed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23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6"/>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Purple Loosestrife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28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7"/>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Hawkweed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60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8"/>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Total</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65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139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9"/>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Tahoma" pitchFamily="34"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gridSpan="2">
                  <a:txBody>
                    <a:bodyPr/>
                    <a:lstStyle/>
                    <a:p>
                      <a:pPr marL="0" marR="0" lvl="0" indent="0" algn="ctr" defTabSz="914400" rtl="0" eaLnBrk="1" fontAlgn="b" latinLnBrk="0" hangingPunct="1">
                        <a:lnSpc>
                          <a:spcPct val="100000"/>
                        </a:lnSpc>
                        <a:spcBef>
                          <a:spcPct val="0"/>
                        </a:spcBef>
                        <a:spcAft>
                          <a:spcPct val="0"/>
                        </a:spcAft>
                        <a:buClr>
                          <a:schemeClr val="hlink"/>
                        </a:buClr>
                        <a:buSzPct val="120000"/>
                        <a:buFontTx/>
                        <a:buNone/>
                        <a:tabLst/>
                      </a:pPr>
                      <a:r>
                        <a:rPr kumimoji="0" lang="en-CA" sz="2000" b="1" i="0" u="none" strike="noStrike" cap="none" normalizeH="0" baseline="0" smtClean="0">
                          <a:ln>
                            <a:noFill/>
                          </a:ln>
                          <a:solidFill>
                            <a:schemeClr val="tx1"/>
                          </a:solidFill>
                          <a:effectLst/>
                          <a:latin typeface="Arial" pitchFamily="34" charset="0"/>
                        </a:rPr>
                        <a:t>Total area invaded (ha)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hMerge="1">
                  <a:txBody>
                    <a:bodyPr/>
                    <a:lstStyle/>
                    <a:p>
                      <a:endParaRPr lang="en-CA"/>
                    </a:p>
                  </a:txBody>
                  <a:tcPr/>
                </a:tc>
                <a:extLst>
                  <a:ext uri="{0D108BD9-81ED-4DB2-BD59-A6C34878D82A}">
                    <a16:rowId xmlns:a16="http://schemas.microsoft.com/office/drawing/2014/main" val="10010"/>
                  </a:ext>
                </a:extLst>
              </a:tr>
              <a:tr h="412750">
                <a:tc>
                  <a:txBody>
                    <a:bodyPr/>
                    <a:lstStyle/>
                    <a:p>
                      <a:pPr marL="0" marR="0" lvl="0" indent="0" algn="l" defTabSz="914400" rtl="0" eaLnBrk="1" fontAlgn="b"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Dalmatian Toadflax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smtClean="0">
                          <a:ln>
                            <a:noFill/>
                          </a:ln>
                          <a:solidFill>
                            <a:schemeClr val="tx1"/>
                          </a:solidFill>
                          <a:effectLst/>
                          <a:latin typeface="Arial" pitchFamily="34" charset="0"/>
                        </a:rPr>
                        <a:t>9250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120000"/>
                        <a:buFontTx/>
                        <a:buNone/>
                        <a:tabLst/>
                      </a:pPr>
                      <a:r>
                        <a:rPr kumimoji="0" lang="en-CA" sz="2000" b="0" i="0" u="none" strike="noStrike" cap="none" normalizeH="0" baseline="0" dirty="0" smtClean="0">
                          <a:ln>
                            <a:noFill/>
                          </a:ln>
                          <a:solidFill>
                            <a:schemeClr val="tx1"/>
                          </a:solidFill>
                          <a:effectLst/>
                          <a:latin typeface="Arial" pitchFamily="34" charset="0"/>
                        </a:rPr>
                        <a:t>123400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p:cNvSpPr>
          <p:nvPr/>
        </p:nvSpPr>
        <p:spPr bwMode="auto">
          <a:xfrm>
            <a:off x="228600" y="292100"/>
            <a:ext cx="8610600" cy="850900"/>
          </a:xfrm>
          <a:prstGeom prst="rect">
            <a:avLst/>
          </a:prstGeom>
          <a:noFill/>
          <a:ln w="9525">
            <a:noFill/>
            <a:miter lim="800000"/>
            <a:headEnd/>
            <a:tailEnd/>
          </a:ln>
        </p:spPr>
        <p:txBody>
          <a:bodyPr anchor="ctr"/>
          <a:lstStyle/>
          <a:p>
            <a:pPr algn="r"/>
            <a:r>
              <a:rPr lang="en-CA" sz="4000" b="1">
                <a:solidFill>
                  <a:srgbClr val="FFC000"/>
                </a:solidFill>
                <a:latin typeface="Calibri" pitchFamily="34" charset="0"/>
              </a:rPr>
              <a:t>Compliance with Regulation</a:t>
            </a:r>
          </a:p>
        </p:txBody>
      </p:sp>
      <p:pic>
        <p:nvPicPr>
          <p:cNvPr id="50178" name="Picture 2"/>
          <p:cNvPicPr>
            <a:picLocks noChangeAspect="1"/>
          </p:cNvPicPr>
          <p:nvPr/>
        </p:nvPicPr>
        <p:blipFill>
          <a:blip r:embed="rId3"/>
          <a:srcRect/>
          <a:stretch>
            <a:fillRect/>
          </a:stretch>
        </p:blipFill>
        <p:spPr bwMode="auto">
          <a:xfrm>
            <a:off x="2286000" y="1719263"/>
            <a:ext cx="6877050" cy="5157787"/>
          </a:xfrm>
          <a:prstGeom prst="rect">
            <a:avLst/>
          </a:prstGeom>
          <a:noFill/>
          <a:ln w="9525">
            <a:noFill/>
            <a:miter lim="800000"/>
            <a:headEnd/>
            <a:tailEnd/>
          </a:ln>
        </p:spPr>
      </p:pic>
      <p:sp>
        <p:nvSpPr>
          <p:cNvPr id="2" name="TextBox 1"/>
          <p:cNvSpPr txBox="1"/>
          <p:nvPr/>
        </p:nvSpPr>
        <p:spPr>
          <a:xfrm>
            <a:off x="0" y="1690688"/>
            <a:ext cx="3657600" cy="5172075"/>
          </a:xfrm>
          <a:prstGeom prst="rect">
            <a:avLst/>
          </a:prstGeom>
        </p:spPr>
        <p:style>
          <a:lnRef idx="1">
            <a:schemeClr val="dk1"/>
          </a:lnRef>
          <a:fillRef idx="3">
            <a:schemeClr val="dk1"/>
          </a:fillRef>
          <a:effectRef idx="2">
            <a:schemeClr val="dk1"/>
          </a:effectRef>
          <a:fontRef idx="minor">
            <a:schemeClr val="lt1"/>
          </a:fontRef>
        </p:style>
        <p:txBody>
          <a:bodyPr anchor="ctr">
            <a:spAutoFit/>
          </a:bodyPr>
          <a:lstStyle/>
          <a:p>
            <a:pPr fontAlgn="auto">
              <a:spcBef>
                <a:spcPts val="600"/>
              </a:spcBef>
              <a:spcAft>
                <a:spcPts val="600"/>
              </a:spcAft>
              <a:defRPr/>
            </a:pPr>
            <a:r>
              <a:rPr lang="en-CA" sz="3200" dirty="0"/>
              <a:t>BC Legislation for Invasive Plant Management</a:t>
            </a:r>
            <a:endParaRPr lang="en-CA" sz="2800" dirty="0"/>
          </a:p>
          <a:p>
            <a:pPr marL="457200" indent="-457200" fontAlgn="auto">
              <a:spcBef>
                <a:spcPts val="600"/>
              </a:spcBef>
              <a:spcAft>
                <a:spcPts val="600"/>
              </a:spcAft>
              <a:buFont typeface="Arial" pitchFamily="34" charset="0"/>
              <a:buChar char="•"/>
              <a:defRPr/>
            </a:pPr>
            <a:r>
              <a:rPr lang="en-CA" sz="2800" dirty="0"/>
              <a:t>BC Weed Control Act</a:t>
            </a:r>
          </a:p>
          <a:p>
            <a:pPr fontAlgn="auto">
              <a:spcBef>
                <a:spcPts val="600"/>
              </a:spcBef>
              <a:spcAft>
                <a:spcPts val="600"/>
              </a:spcAft>
              <a:defRPr/>
            </a:pPr>
            <a:r>
              <a:rPr lang="en-CA" sz="3200" dirty="0"/>
              <a:t>Municipal Legislation</a:t>
            </a:r>
          </a:p>
          <a:p>
            <a:pPr marL="457200" indent="-457200" fontAlgn="auto">
              <a:spcBef>
                <a:spcPts val="600"/>
              </a:spcBef>
              <a:spcAft>
                <a:spcPts val="600"/>
              </a:spcAft>
              <a:buFont typeface="Arial" pitchFamily="34" charset="0"/>
              <a:buChar char="•"/>
              <a:defRPr/>
            </a:pPr>
            <a:r>
              <a:rPr lang="en-CA" sz="2800" dirty="0"/>
              <a:t>Community Charter: Weed Bylaws</a:t>
            </a:r>
          </a:p>
        </p:txBody>
      </p:sp>
      <p:sp>
        <p:nvSpPr>
          <p:cNvPr id="9" name="TextBox 8"/>
          <p:cNvSpPr txBox="1"/>
          <p:nvPr/>
        </p:nvSpPr>
        <p:spPr>
          <a:xfrm>
            <a:off x="5834063" y="5867400"/>
            <a:ext cx="3267075" cy="70802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en-CA" sz="2000" b="1" dirty="0">
                <a:solidFill>
                  <a:srgbClr val="FFFF99"/>
                </a:solidFill>
                <a:latin typeface="Arial" pitchFamily="34" charset="0"/>
                <a:cs typeface="Arial" pitchFamily="34" charset="0"/>
              </a:rPr>
              <a:t>Policeman’s Helmet </a:t>
            </a:r>
            <a:r>
              <a:rPr lang="en-CA" sz="2000" b="1" i="1" dirty="0">
                <a:solidFill>
                  <a:srgbClr val="FFFF99"/>
                </a:solidFill>
                <a:latin typeface="Arial" pitchFamily="34" charset="0"/>
                <a:cs typeface="Arial" pitchFamily="34" charset="0"/>
              </a:rPr>
              <a:t>(impatiens </a:t>
            </a:r>
            <a:r>
              <a:rPr lang="en-CA" sz="2000" b="1" i="1" dirty="0" err="1">
                <a:solidFill>
                  <a:srgbClr val="FFFF99"/>
                </a:solidFill>
                <a:latin typeface="Arial" pitchFamily="34" charset="0"/>
                <a:cs typeface="Arial" pitchFamily="34" charset="0"/>
              </a:rPr>
              <a:t>glandulifera</a:t>
            </a:r>
            <a:r>
              <a:rPr lang="en-CA" sz="2000" b="1" dirty="0">
                <a:solidFill>
                  <a:srgbClr val="FFFF99"/>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Default - Title Slide with Picture">
  <a:themeElements>
    <a:clrScheme name="">
      <a:dk1>
        <a:srgbClr val="B2D1F3"/>
      </a:dk1>
      <a:lt1>
        <a:srgbClr val="FFFFFF"/>
      </a:lt1>
      <a:dk2>
        <a:srgbClr val="09213B"/>
      </a:dk2>
      <a:lt2>
        <a:srgbClr val="000000"/>
      </a:lt2>
      <a:accent1>
        <a:srgbClr val="BFBFBF"/>
      </a:accent1>
      <a:accent2>
        <a:srgbClr val="333399"/>
      </a:accent2>
      <a:accent3>
        <a:srgbClr val="AAABAF"/>
      </a:accent3>
      <a:accent4>
        <a:srgbClr val="DADADA"/>
      </a:accent4>
      <a:accent5>
        <a:srgbClr val="DCDCDC"/>
      </a:accent5>
      <a:accent6>
        <a:srgbClr val="2D2D8A"/>
      </a:accent6>
      <a:hlink>
        <a:srgbClr val="009999"/>
      </a:hlink>
      <a:folHlink>
        <a:srgbClr val="99CC00"/>
      </a:folHlink>
    </a:clrScheme>
    <a:fontScheme name="Default - Title Slide with Picture">
      <a:majorFont>
        <a:latin typeface="Book Antiqua"/>
        <a:ea typeface="ヒラギノ明朝 ProN W3"/>
        <a:cs typeface="ヒラギノ明朝 ProN W3"/>
      </a:majorFont>
      <a:minorFont>
        <a:latin typeface="Book Antiqu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pitchFamily="-84" charset="0"/>
            <a:ea typeface="ヒラギノ角ゴ ProN W3" pitchFamily="-84" charset="-128"/>
            <a:cs typeface="ヒラギノ角ゴ ProN W3" pitchFamily="-84" charset="-128"/>
            <a:sym typeface="Gill San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pitchFamily="-84" charset="0"/>
            <a:ea typeface="ヒラギノ角ゴ ProN W3" pitchFamily="-84" charset="-128"/>
            <a:cs typeface="ヒラギノ角ゴ ProN W3" pitchFamily="-84" charset="-128"/>
            <a:sym typeface="Gill Sans" pitchFamily="-84" charset="0"/>
          </a:defRPr>
        </a:defPPr>
      </a:lstStyle>
    </a:lnDef>
  </a:objectDefaults>
  <a:extraClrSchemeLst>
    <a:extraClrScheme>
      <a:clrScheme name="Default - Title Slide with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 Title Slide with Picture copy">
  <a:themeElements>
    <a:clrScheme name="">
      <a:dk1>
        <a:srgbClr val="000000"/>
      </a:dk1>
      <a:lt1>
        <a:srgbClr val="FFFFFF"/>
      </a:lt1>
      <a:dk2>
        <a:srgbClr val="09213B"/>
      </a:dk2>
      <a:lt2>
        <a:srgbClr val="000000"/>
      </a:lt2>
      <a:accent1>
        <a:srgbClr val="ECECEC"/>
      </a:accent1>
      <a:accent2>
        <a:srgbClr val="333399"/>
      </a:accent2>
      <a:accent3>
        <a:srgbClr val="AAABAF"/>
      </a:accent3>
      <a:accent4>
        <a:srgbClr val="DADADA"/>
      </a:accent4>
      <a:accent5>
        <a:srgbClr val="F4F4F4"/>
      </a:accent5>
      <a:accent6>
        <a:srgbClr val="2D2D8A"/>
      </a:accent6>
      <a:hlink>
        <a:srgbClr val="009999"/>
      </a:hlink>
      <a:folHlink>
        <a:srgbClr val="99CC00"/>
      </a:folHlink>
    </a:clrScheme>
    <a:fontScheme name="Default - Title Slide with Picture copy">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pitchFamily="-84" charset="0"/>
            <a:ea typeface="ヒラギノ角ゴ ProN W3" pitchFamily="-84" charset="-128"/>
            <a:cs typeface="ヒラギノ角ゴ ProN W3" pitchFamily="-84" charset="-128"/>
            <a:sym typeface="Gill San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pitchFamily="-84" charset="0"/>
            <a:ea typeface="ヒラギノ角ゴ ProN W3" pitchFamily="-84" charset="-128"/>
            <a:cs typeface="ヒラギノ角ゴ ProN W3" pitchFamily="-84" charset="-128"/>
            <a:sym typeface="Gill Sans" pitchFamily="-84" charset="0"/>
          </a:defRPr>
        </a:defPPr>
      </a:lstStyle>
    </a:lnDef>
  </a:objectDefaults>
  <a:extraClrSchemeLst>
    <a:extraClrScheme>
      <a:clrScheme name="Default - Title Slide with Pictur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1676</TotalTime>
  <Words>2092</Words>
  <Application>Microsoft Office PowerPoint</Application>
  <PresentationFormat>On-screen Show (4:3)</PresentationFormat>
  <Paragraphs>409</Paragraphs>
  <Slides>49</Slides>
  <Notes>18</Notes>
  <HiddenSlides>0</HiddenSlides>
  <MMClips>1</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49</vt:i4>
      </vt:variant>
    </vt:vector>
  </HeadingPairs>
  <TitlesOfParts>
    <vt:vector size="73" baseType="lpstr">
      <vt:lpstr>Arial</vt:lpstr>
      <vt:lpstr>Book Antiqua</vt:lpstr>
      <vt:lpstr>Calibri</vt:lpstr>
      <vt:lpstr>Calibri (Body)</vt:lpstr>
      <vt:lpstr>Calibri Light</vt:lpstr>
      <vt:lpstr>Century Gothic</vt:lpstr>
      <vt:lpstr>Garamond</vt:lpstr>
      <vt:lpstr>Gill Sans</vt:lpstr>
      <vt:lpstr>Helvetica</vt:lpstr>
      <vt:lpstr>Tahoma</vt:lpstr>
      <vt:lpstr>Times New Roman</vt:lpstr>
      <vt:lpstr>Verdana</vt:lpstr>
      <vt:lpstr>Wingdings</vt:lpstr>
      <vt:lpstr>Wingdings 2</vt:lpstr>
      <vt:lpstr>ヒラギノ明朝 ProN W3</vt:lpstr>
      <vt:lpstr>ヒラギノ角ゴ ProN W3</vt:lpstr>
      <vt:lpstr>Office Theme</vt:lpstr>
      <vt:lpstr>1_Custom Design</vt:lpstr>
      <vt:lpstr>2_Custom Design</vt:lpstr>
      <vt:lpstr>Custom Design</vt:lpstr>
      <vt:lpstr>Austin</vt:lpstr>
      <vt:lpstr>Default - Title Slide with Picture</vt:lpstr>
      <vt:lpstr>Default - Title Slide with Picture copy</vt:lpstr>
      <vt:lpstr>Acrobat Document</vt:lpstr>
      <vt:lpstr>Tools for Defending Your Community from Invasive Species  Rachelle McElroy, Executive Director Coastal ISC  AVICC Conference, April 9 2017</vt:lpstr>
      <vt:lpstr>PowerPoint Presentation</vt:lpstr>
      <vt:lpstr>TOP 6 REASONS  for Local Government Involvement in Cooperative Management of Invasive Alien Species</vt:lpstr>
      <vt:lpstr>PowerPoint Presentation</vt:lpstr>
      <vt:lpstr>PowerPoint Presentation</vt:lpstr>
      <vt:lpstr>PowerPoint Presentation</vt:lpstr>
      <vt:lpstr>PowerPoint Presentation</vt:lpstr>
      <vt:lpstr>PowerPoint Presentation</vt:lpstr>
      <vt:lpstr>PowerPoint Presentation</vt:lpstr>
      <vt:lpstr>Legislation of Invasive Plants in BC</vt:lpstr>
      <vt:lpstr>2011 Update to Weed Control Act</vt:lpstr>
      <vt:lpstr>Goal of the Coastal ISC</vt:lpstr>
      <vt:lpstr>Key Benefits</vt:lpstr>
      <vt:lpstr>Coastal ISC Priorities</vt:lpstr>
      <vt:lpstr>Steps to Control Invasive Species</vt:lpstr>
      <vt:lpstr>Steps to Control Invasive Species</vt:lpstr>
      <vt:lpstr>Regional District Priorities</vt:lpstr>
      <vt:lpstr>SUCCESS STORIES</vt:lpstr>
      <vt:lpstr>SUCCESS STORIES</vt:lpstr>
      <vt:lpstr>PowerPoint Presentation</vt:lpstr>
      <vt:lpstr>SUCCESS STORIES</vt:lpstr>
      <vt:lpstr>SUCCESS STORIES</vt:lpstr>
      <vt:lpstr>SUCCESS STORIES</vt:lpstr>
      <vt:lpstr>SUCCESS STORIES</vt:lpstr>
      <vt:lpstr>Broombusters Invasive Plant Society </vt:lpstr>
      <vt:lpstr>PowerPoint Presentation</vt:lpstr>
      <vt:lpstr>PowerPoint Presentation</vt:lpstr>
      <vt:lpstr>BIG  BROOM</vt:lpstr>
      <vt:lpstr>PowerPoint Presentation</vt:lpstr>
      <vt:lpstr>PowerPoint Presentation</vt:lpstr>
      <vt:lpstr>PowerPoint Presentation</vt:lpstr>
      <vt:lpstr>What’s wrong with  Scotch Broom?</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VIDEO</vt:lpstr>
      <vt:lpstr>PowerPoint Presentation</vt:lpstr>
      <vt:lpstr>PowerPoint Presentation</vt:lpstr>
      <vt:lpstr>Why do we cut broom?  For Future Generations. </vt:lpstr>
      <vt:lpstr>Tools for moving forward </vt:lpstr>
      <vt:lpstr>Summary and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Rachelle</dc:creator>
  <cp:lastModifiedBy>Rachelle McElroy</cp:lastModifiedBy>
  <cp:revision>87</cp:revision>
  <dcterms:created xsi:type="dcterms:W3CDTF">2013-02-13T20:52:13Z</dcterms:created>
  <dcterms:modified xsi:type="dcterms:W3CDTF">2017-04-07T18:25:43Z</dcterms:modified>
</cp:coreProperties>
</file>